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9"/>
  </p:notesMasterIdLst>
  <p:sldIdLst>
    <p:sldId id="303" r:id="rId2"/>
    <p:sldId id="259" r:id="rId3"/>
    <p:sldId id="260" r:id="rId4"/>
    <p:sldId id="261" r:id="rId5"/>
    <p:sldId id="304" r:id="rId6"/>
    <p:sldId id="263" r:id="rId7"/>
    <p:sldId id="266" r:id="rId8"/>
    <p:sldId id="282" r:id="rId9"/>
    <p:sldId id="306" r:id="rId10"/>
    <p:sldId id="307" r:id="rId11"/>
    <p:sldId id="308" r:id="rId12"/>
    <p:sldId id="309" r:id="rId13"/>
    <p:sldId id="310" r:id="rId14"/>
    <p:sldId id="311" r:id="rId15"/>
    <p:sldId id="312" r:id="rId16"/>
    <p:sldId id="313" r:id="rId17"/>
    <p:sldId id="305" r:id="rId18"/>
  </p:sldIdLst>
  <p:sldSz cx="9144000" cy="5143500" type="screen16x9"/>
  <p:notesSz cx="6858000" cy="9144000"/>
  <p:embeddedFontLst>
    <p:embeddedFont>
      <p:font typeface="Lato" panose="020F0502020204030203" pitchFamily="34" charset="0"/>
      <p:regular r:id="rId20"/>
      <p:bold r:id="rId21"/>
      <p:italic r:id="rId22"/>
      <p:boldItalic r:id="rId23"/>
    </p:embeddedFont>
    <p:embeddedFont>
      <p:font typeface="Lexend Exa" panose="020B0604020202020204" charset="0"/>
      <p:regular r:id="rId24"/>
      <p:bold r:id="rId25"/>
    </p:embeddedFont>
    <p:embeddedFont>
      <p:font typeface="Lexend Exa Medium" panose="020B0604020202020204" charset="0"/>
      <p:regular r:id="rId26"/>
      <p:bold r:id="rId27"/>
    </p:embeddedFont>
    <p:embeddedFont>
      <p:font typeface="Palanquin Dark" panose="020B0604020202020204" charset="0"/>
      <p:regular r:id="rId28"/>
      <p:bold r:id="rId29"/>
    </p:embeddedFont>
    <p:embeddedFont>
      <p:font typeface="Roboto Condensed Light" panose="02000000000000000000" pitchFamily="2" charset="0"/>
      <p:regular r:id="rId30"/>
      <p:italic r:id="rId31"/>
    </p:embeddedFont>
    <p:embeddedFont>
      <p:font typeface="Segoe UI" panose="020B0502040204020203" pitchFamily="34" charset="0"/>
      <p:regular r:id="rId32"/>
      <p:bold r:id="rId33"/>
      <p:italic r:id="rId34"/>
      <p:boldItalic r:id="rId35"/>
    </p:embeddedFont>
    <p:embeddedFont>
      <p:font typeface="Segoe UI Variable Display Semib" pitchFamily="2" charset="0"/>
      <p:bold r:id="rId36"/>
    </p:embeddedFont>
    <p:embeddedFont>
      <p:font typeface="Segoe UI Variable Small" pitchFamily="2"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0D77B5-6D8A-41A6-AEB1-2BA8DD9C545A}">
  <a:tblStyle styleId="{AF0D77B5-6D8A-41A6-AEB1-2BA8DD9C54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presProps" Target="presProps.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jpg>
</file>

<file path=ppt/media/image10.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1073fe33b9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1073fe33b9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1073fe33b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1073fe33b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1073fe33b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1073fe33b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10830f5909_0_10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10830f5909_0_10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603146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9000" y="3649438"/>
            <a:ext cx="3424800" cy="34248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400000" flipH="1">
            <a:off x="357750" y="-1908400"/>
            <a:ext cx="8428500" cy="7662900"/>
          </a:xfrm>
          <a:prstGeom prst="wave">
            <a:avLst>
              <a:gd name="adj1" fmla="val 8291"/>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602404" y="-1847651"/>
            <a:ext cx="3424800" cy="34248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777650" y="1037300"/>
            <a:ext cx="5588700" cy="25533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2541600" y="3779225"/>
            <a:ext cx="4060800" cy="475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2"/>
        <p:cNvGrpSpPr/>
        <p:nvPr/>
      </p:nvGrpSpPr>
      <p:grpSpPr>
        <a:xfrm>
          <a:off x="0" y="0"/>
          <a:ext cx="0" cy="0"/>
          <a:chOff x="0" y="0"/>
          <a:chExt cx="0" cy="0"/>
        </a:xfrm>
      </p:grpSpPr>
      <p:sp>
        <p:nvSpPr>
          <p:cNvPr id="213" name="Google Shape;213;p28"/>
          <p:cNvSpPr/>
          <p:nvPr/>
        </p:nvSpPr>
        <p:spPr>
          <a:xfrm rot="-5400000" flipH="1">
            <a:off x="1867971" y="-1726275"/>
            <a:ext cx="5641500" cy="8697300"/>
          </a:xfrm>
          <a:prstGeom prst="wave">
            <a:avLst>
              <a:gd name="adj1" fmla="val 4562"/>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258738" y="539390"/>
            <a:ext cx="1215900" cy="12159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8377487" y="2615890"/>
            <a:ext cx="1215900" cy="12159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1327950" y="539400"/>
            <a:ext cx="6488100" cy="4242000"/>
          </a:xfrm>
          <a:prstGeom prst="wave">
            <a:avLst>
              <a:gd name="adj1" fmla="val 10100"/>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3"/>
          <p:cNvGrpSpPr/>
          <p:nvPr/>
        </p:nvGrpSpPr>
        <p:grpSpPr>
          <a:xfrm>
            <a:off x="-5459925" y="539400"/>
            <a:ext cx="6488100" cy="4242000"/>
            <a:chOff x="-5459925" y="539400"/>
            <a:chExt cx="6488100" cy="4242000"/>
          </a:xfrm>
        </p:grpSpPr>
        <p:sp>
          <p:nvSpPr>
            <p:cNvPr id="17" name="Google Shape;17;p3"/>
            <p:cNvSpPr/>
            <p:nvPr/>
          </p:nvSpPr>
          <p:spPr>
            <a:xfrm>
              <a:off x="-5459925" y="539400"/>
              <a:ext cx="6488100" cy="4242000"/>
            </a:xfrm>
            <a:prstGeom prst="wave">
              <a:avLst>
                <a:gd name="adj1" fmla="val 10100"/>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911700" y="2653412"/>
              <a:ext cx="1624800" cy="16248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3"/>
          <p:cNvGrpSpPr/>
          <p:nvPr/>
        </p:nvGrpSpPr>
        <p:grpSpPr>
          <a:xfrm>
            <a:off x="8115825" y="539400"/>
            <a:ext cx="6488100" cy="4242000"/>
            <a:chOff x="8115825" y="539400"/>
            <a:chExt cx="6488100" cy="4242000"/>
          </a:xfrm>
        </p:grpSpPr>
        <p:sp>
          <p:nvSpPr>
            <p:cNvPr id="20" name="Google Shape;20;p3"/>
            <p:cNvSpPr/>
            <p:nvPr/>
          </p:nvSpPr>
          <p:spPr>
            <a:xfrm>
              <a:off x="8115825" y="539400"/>
              <a:ext cx="6488100" cy="4242000"/>
            </a:xfrm>
            <a:prstGeom prst="wave">
              <a:avLst>
                <a:gd name="adj1" fmla="val 10100"/>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430900" y="865287"/>
              <a:ext cx="1624800" cy="16248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txBox="1">
            <a:spLocks noGrp="1"/>
          </p:cNvSpPr>
          <p:nvPr>
            <p:ph type="title"/>
          </p:nvPr>
        </p:nvSpPr>
        <p:spPr>
          <a:xfrm>
            <a:off x="3715125" y="1702050"/>
            <a:ext cx="3644100" cy="14013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698425" y="2239575"/>
            <a:ext cx="1624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atin typeface="Lexend Exa"/>
                <a:ea typeface="Lexend Exa"/>
                <a:cs typeface="Lexend Exa"/>
                <a:sym typeface="Lexend Exa"/>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3715125" y="3103488"/>
            <a:ext cx="3644100" cy="51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rot="5400000">
            <a:off x="6713837" y="4239862"/>
            <a:ext cx="1089000" cy="1089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flipH="1">
            <a:off x="-98400" y="-631600"/>
            <a:ext cx="9340800" cy="6530100"/>
          </a:xfrm>
          <a:prstGeom prst="wave">
            <a:avLst>
              <a:gd name="adj1" fmla="val 8291"/>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rot="5400000">
            <a:off x="756887" y="-549588"/>
            <a:ext cx="1089000" cy="1089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body" idx="1"/>
          </p:nvPr>
        </p:nvSpPr>
        <p:spPr>
          <a:xfrm>
            <a:off x="713100" y="1987500"/>
            <a:ext cx="3542700" cy="2616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1600"/>
              </a:spcBef>
              <a:spcAft>
                <a:spcPts val="0"/>
              </a:spcAft>
              <a:buSzPts val="1400"/>
              <a:buAutoNum type="romanLcPeriod"/>
              <a:defRPr/>
            </a:lvl3pPr>
            <a:lvl4pPr marL="1828800" lvl="3" indent="-317500" rtl="0">
              <a:lnSpc>
                <a:spcPct val="115000"/>
              </a:lnSpc>
              <a:spcBef>
                <a:spcPts val="1600"/>
              </a:spcBef>
              <a:spcAft>
                <a:spcPts val="0"/>
              </a:spcAft>
              <a:buSzPts val="1400"/>
              <a:buAutoNum type="arabicPeriod"/>
              <a:defRPr/>
            </a:lvl4pPr>
            <a:lvl5pPr marL="2286000" lvl="4" indent="-317500" rtl="0">
              <a:lnSpc>
                <a:spcPct val="115000"/>
              </a:lnSpc>
              <a:spcBef>
                <a:spcPts val="1600"/>
              </a:spcBef>
              <a:spcAft>
                <a:spcPts val="0"/>
              </a:spcAft>
              <a:buSzPts val="1400"/>
              <a:buAutoNum type="alphaLcPeriod"/>
              <a:defRPr/>
            </a:lvl5pPr>
            <a:lvl6pPr marL="2743200" lvl="5" indent="-317500" rtl="0">
              <a:lnSpc>
                <a:spcPct val="115000"/>
              </a:lnSpc>
              <a:spcBef>
                <a:spcPts val="1600"/>
              </a:spcBef>
              <a:spcAft>
                <a:spcPts val="0"/>
              </a:spcAft>
              <a:buSzPts val="1400"/>
              <a:buAutoNum type="romanLcPeriod"/>
              <a:defRPr/>
            </a:lvl6pPr>
            <a:lvl7pPr marL="3200400" lvl="6" indent="-317500" rtl="0">
              <a:lnSpc>
                <a:spcPct val="115000"/>
              </a:lnSpc>
              <a:spcBef>
                <a:spcPts val="1600"/>
              </a:spcBef>
              <a:spcAft>
                <a:spcPts val="0"/>
              </a:spcAft>
              <a:buSzPts val="1400"/>
              <a:buAutoNum type="arabicPeriod"/>
              <a:defRPr/>
            </a:lvl7pPr>
            <a:lvl8pPr marL="3657600" lvl="7" indent="-317500" rtl="0">
              <a:lnSpc>
                <a:spcPct val="115000"/>
              </a:lnSpc>
              <a:spcBef>
                <a:spcPts val="1600"/>
              </a:spcBef>
              <a:spcAft>
                <a:spcPts val="0"/>
              </a:spcAft>
              <a:buSzPts val="1400"/>
              <a:buAutoNum type="alphaLcPeriod"/>
              <a:defRPr/>
            </a:lvl8pPr>
            <a:lvl9pPr marL="4114800" lvl="8" indent="-317500" rtl="0">
              <a:lnSpc>
                <a:spcPct val="115000"/>
              </a:lnSpc>
              <a:spcBef>
                <a:spcPts val="1600"/>
              </a:spcBef>
              <a:spcAft>
                <a:spcPts val="1600"/>
              </a:spcAft>
              <a:buSzPts val="1400"/>
              <a:buAutoNum type="romanLcPeriod"/>
              <a:defRPr/>
            </a:lvl9pPr>
          </a:lstStyle>
          <a:p>
            <a:endParaRPr/>
          </a:p>
        </p:txBody>
      </p:sp>
      <p:sp>
        <p:nvSpPr>
          <p:cNvPr id="47" name="Google Shape;47;p7"/>
          <p:cNvSpPr txBox="1">
            <a:spLocks noGrp="1"/>
          </p:cNvSpPr>
          <p:nvPr>
            <p:ph type="title"/>
          </p:nvPr>
        </p:nvSpPr>
        <p:spPr>
          <a:xfrm>
            <a:off x="713100" y="633900"/>
            <a:ext cx="3542700" cy="1353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7"/>
          <p:cNvSpPr/>
          <p:nvPr/>
        </p:nvSpPr>
        <p:spPr>
          <a:xfrm rot="-5400000" flipH="1">
            <a:off x="4326738" y="452900"/>
            <a:ext cx="5369100" cy="4265400"/>
          </a:xfrm>
          <a:prstGeom prst="wave">
            <a:avLst>
              <a:gd name="adj1" fmla="val 8291"/>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p:nvPr/>
        </p:nvSpPr>
        <p:spPr>
          <a:xfrm>
            <a:off x="6472675" y="2950800"/>
            <a:ext cx="3309300" cy="3309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p:nvPr/>
        </p:nvSpPr>
        <p:spPr>
          <a:xfrm>
            <a:off x="-637975" y="-358500"/>
            <a:ext cx="3309300" cy="3309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9"/>
          <p:cNvSpPr/>
          <p:nvPr/>
        </p:nvSpPr>
        <p:spPr>
          <a:xfrm rot="5400000">
            <a:off x="584250" y="-1147500"/>
            <a:ext cx="7511700" cy="7254000"/>
          </a:xfrm>
          <a:prstGeom prst="wave">
            <a:avLst>
              <a:gd name="adj1" fmla="val 8698"/>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txBox="1">
            <a:spLocks noGrp="1"/>
          </p:cNvSpPr>
          <p:nvPr>
            <p:ph type="title"/>
          </p:nvPr>
        </p:nvSpPr>
        <p:spPr>
          <a:xfrm>
            <a:off x="2187150" y="1578000"/>
            <a:ext cx="4769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9" name="Google Shape;59;p9"/>
          <p:cNvSpPr txBox="1">
            <a:spLocks noGrp="1"/>
          </p:cNvSpPr>
          <p:nvPr>
            <p:ph type="subTitle" idx="1"/>
          </p:nvPr>
        </p:nvSpPr>
        <p:spPr>
          <a:xfrm>
            <a:off x="2187150" y="2419800"/>
            <a:ext cx="4769700" cy="114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flipH="1">
            <a:off x="4236300" y="1578000"/>
            <a:ext cx="41946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sz="4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1" name="Google Shape;91;p14"/>
          <p:cNvSpPr txBox="1">
            <a:spLocks noGrp="1"/>
          </p:cNvSpPr>
          <p:nvPr>
            <p:ph type="subTitle" idx="1"/>
          </p:nvPr>
        </p:nvSpPr>
        <p:spPr>
          <a:xfrm flipH="1">
            <a:off x="4236300" y="2419800"/>
            <a:ext cx="4194600" cy="114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 name="Google Shape;92;p14"/>
          <p:cNvSpPr/>
          <p:nvPr/>
        </p:nvSpPr>
        <p:spPr>
          <a:xfrm rot="-5400000" flipH="1">
            <a:off x="-2851950" y="534075"/>
            <a:ext cx="7511700" cy="6379800"/>
          </a:xfrm>
          <a:prstGeom prst="wave">
            <a:avLst>
              <a:gd name="adj1" fmla="val 8698"/>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3"/>
        <p:cNvGrpSpPr/>
        <p:nvPr/>
      </p:nvGrpSpPr>
      <p:grpSpPr>
        <a:xfrm>
          <a:off x="0" y="0"/>
          <a:ext cx="0" cy="0"/>
          <a:chOff x="0" y="0"/>
          <a:chExt cx="0" cy="0"/>
        </a:xfrm>
      </p:grpSpPr>
      <p:sp>
        <p:nvSpPr>
          <p:cNvPr id="94" name="Google Shape;94;p15"/>
          <p:cNvSpPr/>
          <p:nvPr/>
        </p:nvSpPr>
        <p:spPr>
          <a:xfrm rot="10800000" flipH="1">
            <a:off x="5800526" y="-396176"/>
            <a:ext cx="1914900" cy="19149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rot="10800000">
            <a:off x="-104700" y="-115046"/>
            <a:ext cx="9353400" cy="5564100"/>
          </a:xfrm>
          <a:prstGeom prst="wave">
            <a:avLst>
              <a:gd name="adj1" fmla="val 8291"/>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rot="10800000" flipH="1">
            <a:off x="966501" y="3425249"/>
            <a:ext cx="1917900" cy="19179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txBox="1">
            <a:spLocks noGrp="1"/>
          </p:cNvSpPr>
          <p:nvPr>
            <p:ph type="title"/>
          </p:nvPr>
        </p:nvSpPr>
        <p:spPr>
          <a:xfrm>
            <a:off x="1749150" y="2930975"/>
            <a:ext cx="5645700" cy="45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300">
                <a:solidFill>
                  <a:schemeClr val="dk2"/>
                </a:solidFill>
                <a:latin typeface="Lexend Exa"/>
                <a:ea typeface="Lexend Exa"/>
                <a:cs typeface="Lexend Exa"/>
                <a:sym typeface="Lexend Exa"/>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 name="Google Shape;98;p15"/>
          <p:cNvSpPr txBox="1">
            <a:spLocks noGrp="1"/>
          </p:cNvSpPr>
          <p:nvPr>
            <p:ph type="subTitle" idx="1"/>
          </p:nvPr>
        </p:nvSpPr>
        <p:spPr>
          <a:xfrm>
            <a:off x="1749150" y="1757125"/>
            <a:ext cx="5645700" cy="1173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300"/>
            </a:lvl1pPr>
            <a:lvl2pPr lvl="1" algn="ctr" rtl="0">
              <a:lnSpc>
                <a:spcPct val="100000"/>
              </a:lnSpc>
              <a:spcBef>
                <a:spcPts val="0"/>
              </a:spcBef>
              <a:spcAft>
                <a:spcPts val="0"/>
              </a:spcAft>
              <a:buSzPts val="2500"/>
              <a:buNone/>
              <a:defRPr sz="2500"/>
            </a:lvl2pPr>
            <a:lvl3pPr lvl="2" algn="ctr" rtl="0">
              <a:lnSpc>
                <a:spcPct val="100000"/>
              </a:lnSpc>
              <a:spcBef>
                <a:spcPts val="1600"/>
              </a:spcBef>
              <a:spcAft>
                <a:spcPts val="0"/>
              </a:spcAft>
              <a:buSzPts val="2500"/>
              <a:buNone/>
              <a:defRPr sz="2500"/>
            </a:lvl3pPr>
            <a:lvl4pPr lvl="3" algn="ctr" rtl="0">
              <a:lnSpc>
                <a:spcPct val="100000"/>
              </a:lnSpc>
              <a:spcBef>
                <a:spcPts val="1600"/>
              </a:spcBef>
              <a:spcAft>
                <a:spcPts val="0"/>
              </a:spcAft>
              <a:buSzPts val="2500"/>
              <a:buNone/>
              <a:defRPr sz="2500"/>
            </a:lvl4pPr>
            <a:lvl5pPr lvl="4" algn="ctr" rtl="0">
              <a:lnSpc>
                <a:spcPct val="100000"/>
              </a:lnSpc>
              <a:spcBef>
                <a:spcPts val="1600"/>
              </a:spcBef>
              <a:spcAft>
                <a:spcPts val="0"/>
              </a:spcAft>
              <a:buSzPts val="2500"/>
              <a:buNone/>
              <a:defRPr sz="2500"/>
            </a:lvl5pPr>
            <a:lvl6pPr lvl="5" algn="ctr" rtl="0">
              <a:lnSpc>
                <a:spcPct val="100000"/>
              </a:lnSpc>
              <a:spcBef>
                <a:spcPts val="1600"/>
              </a:spcBef>
              <a:spcAft>
                <a:spcPts val="0"/>
              </a:spcAft>
              <a:buSzPts val="2500"/>
              <a:buNone/>
              <a:defRPr sz="2500"/>
            </a:lvl6pPr>
            <a:lvl7pPr lvl="6" algn="ctr" rtl="0">
              <a:lnSpc>
                <a:spcPct val="100000"/>
              </a:lnSpc>
              <a:spcBef>
                <a:spcPts val="1600"/>
              </a:spcBef>
              <a:spcAft>
                <a:spcPts val="0"/>
              </a:spcAft>
              <a:buSzPts val="2500"/>
              <a:buNone/>
              <a:defRPr sz="2500"/>
            </a:lvl7pPr>
            <a:lvl8pPr lvl="7" algn="ctr" rtl="0">
              <a:lnSpc>
                <a:spcPct val="100000"/>
              </a:lnSpc>
              <a:spcBef>
                <a:spcPts val="1600"/>
              </a:spcBef>
              <a:spcAft>
                <a:spcPts val="0"/>
              </a:spcAft>
              <a:buSzPts val="2500"/>
              <a:buNone/>
              <a:defRPr sz="2500"/>
            </a:lvl8pPr>
            <a:lvl9pPr lvl="8" algn="ctr" rtl="0">
              <a:lnSpc>
                <a:spcPct val="100000"/>
              </a:lnSpc>
              <a:spcBef>
                <a:spcPts val="1600"/>
              </a:spcBef>
              <a:spcAft>
                <a:spcPts val="1600"/>
              </a:spcAft>
              <a:buSzPts val="2500"/>
              <a:buNone/>
              <a:defRPr sz="25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06"/>
        <p:cNvGrpSpPr/>
        <p:nvPr/>
      </p:nvGrpSpPr>
      <p:grpSpPr>
        <a:xfrm>
          <a:off x="0" y="0"/>
          <a:ext cx="0" cy="0"/>
          <a:chOff x="0" y="0"/>
          <a:chExt cx="0" cy="0"/>
        </a:xfrm>
      </p:grpSpPr>
      <p:sp>
        <p:nvSpPr>
          <p:cNvPr id="107" name="Google Shape;107;p17"/>
          <p:cNvSpPr/>
          <p:nvPr/>
        </p:nvSpPr>
        <p:spPr>
          <a:xfrm rot="-5400000" flipH="1">
            <a:off x="1341163" y="4239862"/>
            <a:ext cx="1089000" cy="1089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a:off x="-98400" y="-631600"/>
            <a:ext cx="9340800" cy="6530100"/>
          </a:xfrm>
          <a:prstGeom prst="wave">
            <a:avLst>
              <a:gd name="adj1" fmla="val 8291"/>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rot="-5400000" flipH="1">
            <a:off x="7298113" y="-549588"/>
            <a:ext cx="1089000" cy="1089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1" name="Google Shape;111;p17"/>
          <p:cNvSpPr txBox="1">
            <a:spLocks noGrp="1"/>
          </p:cNvSpPr>
          <p:nvPr>
            <p:ph type="body" idx="1"/>
          </p:nvPr>
        </p:nvSpPr>
        <p:spPr>
          <a:xfrm>
            <a:off x="726675" y="2229925"/>
            <a:ext cx="5424600" cy="23742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dk2"/>
              </a:buClr>
              <a:buSzPts val="1000"/>
              <a:buChar char="●"/>
              <a:defRPr sz="1800">
                <a:solidFill>
                  <a:schemeClr val="dk2"/>
                </a:solidFill>
                <a:latin typeface="Lexend Exa"/>
                <a:ea typeface="Lexend Exa"/>
                <a:cs typeface="Lexend Exa"/>
                <a:sym typeface="Lexend Exa"/>
              </a:defRPr>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Lexend Exa Medium"/>
              <a:buNone/>
              <a:defRPr sz="3500">
                <a:solidFill>
                  <a:schemeClr val="dk1"/>
                </a:solidFill>
                <a:latin typeface="Lexend Exa Medium"/>
                <a:ea typeface="Lexend Exa Medium"/>
                <a:cs typeface="Lexend Exa Medium"/>
                <a:sym typeface="Lexend Exa Medium"/>
              </a:defRPr>
            </a:lvl1pPr>
            <a:lvl2pPr lvl="1"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2pPr>
            <a:lvl3pPr lvl="2"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3pPr>
            <a:lvl4pPr lvl="3"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4pPr>
            <a:lvl5pPr lvl="4"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5pPr>
            <a:lvl6pPr lvl="5"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6pPr>
            <a:lvl7pPr lvl="6"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7pPr>
            <a:lvl8pPr lvl="7"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8pPr>
            <a:lvl9pPr lvl="8" rtl="0">
              <a:spcBef>
                <a:spcPts val="0"/>
              </a:spcBef>
              <a:spcAft>
                <a:spcPts val="0"/>
              </a:spcAft>
              <a:buClr>
                <a:schemeClr val="dk1"/>
              </a:buClr>
              <a:buSzPts val="3500"/>
              <a:buFont typeface="Palanquin Dark"/>
              <a:buNone/>
              <a:defRPr sz="3500">
                <a:solidFill>
                  <a:schemeClr val="dk1"/>
                </a:solidFill>
                <a:latin typeface="Palanquin Dark"/>
                <a:ea typeface="Palanquin Dark"/>
                <a:cs typeface="Palanquin Dark"/>
                <a:sym typeface="Palanquin Dark"/>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60" r:id="rId7"/>
    <p:sldLayoutId id="2147483661" r:id="rId8"/>
    <p:sldLayoutId id="2147483663" r:id="rId9"/>
    <p:sldLayoutId id="2147483674"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340866-E368-8B0A-FA5F-5A1319173B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82" y="0"/>
            <a:ext cx="9081436" cy="5143500"/>
          </a:xfrm>
          <a:prstGeom prst="rect">
            <a:avLst/>
          </a:prstGeom>
          <a:scene3d>
            <a:camera prst="orthographicFront"/>
            <a:lightRig rig="threePt" dir="t"/>
          </a:scene3d>
          <a:sp3d>
            <a:bevelT/>
          </a:sp3d>
        </p:spPr>
      </p:pic>
      <p:sp>
        <p:nvSpPr>
          <p:cNvPr id="2" name="Title 1">
            <a:extLst>
              <a:ext uri="{FF2B5EF4-FFF2-40B4-BE49-F238E27FC236}">
                <a16:creationId xmlns:a16="http://schemas.microsoft.com/office/drawing/2014/main" id="{98652469-440B-3330-52A8-31DA4EB7C797}"/>
              </a:ext>
            </a:extLst>
          </p:cNvPr>
          <p:cNvSpPr>
            <a:spLocks noGrp="1"/>
          </p:cNvSpPr>
          <p:nvPr>
            <p:ph type="ctrTitle"/>
          </p:nvPr>
        </p:nvSpPr>
        <p:spPr>
          <a:xfrm>
            <a:off x="5002731" y="1017871"/>
            <a:ext cx="3891013" cy="1241822"/>
          </a:xfrm>
        </p:spPr>
        <p:txBody>
          <a:bodyPr>
            <a:noAutofit/>
          </a:bodyPr>
          <a:lstStyle/>
          <a:p>
            <a:r>
              <a:rPr lang="en-IN" sz="2400" dirty="0">
                <a:solidFill>
                  <a:schemeClr val="bg1"/>
                </a:solidFill>
                <a:latin typeface="Segoe UI Variable Small" pitchFamily="2" charset="0"/>
              </a:rPr>
              <a:t>Hospital Management System Using java</a:t>
            </a:r>
            <a:br>
              <a:rPr lang="en-IN" sz="2400" dirty="0">
                <a:solidFill>
                  <a:schemeClr val="bg1"/>
                </a:solidFill>
                <a:latin typeface="Segoe UI Variable Small" pitchFamily="2" charset="0"/>
              </a:rPr>
            </a:br>
            <a:br>
              <a:rPr lang="en-IN" sz="2400" dirty="0">
                <a:solidFill>
                  <a:schemeClr val="bg1"/>
                </a:solidFill>
              </a:rPr>
            </a:br>
            <a:r>
              <a:rPr lang="en-IN" sz="1500" dirty="0">
                <a:solidFill>
                  <a:schemeClr val="bg1"/>
                </a:solidFill>
                <a:latin typeface="Segoe UI" panose="020B0502040204020203" pitchFamily="34" charset="0"/>
                <a:cs typeface="Segoe UI" panose="020B0502040204020203" pitchFamily="34" charset="0"/>
              </a:rPr>
              <a:t>Represent by Ajinkya Satkar</a:t>
            </a:r>
            <a:endParaRPr lang="en-IN" sz="2400" dirty="0">
              <a:solidFill>
                <a:schemeClr val="bg1"/>
              </a:solidFill>
              <a:latin typeface="Segoe UI" panose="020B0502040204020203" pitchFamily="34" charset="0"/>
              <a:cs typeface="Segoe UI" panose="020B0502040204020203" pitchFamily="34" charset="0"/>
            </a:endParaRPr>
          </a:p>
        </p:txBody>
      </p:sp>
      <p:sp>
        <p:nvSpPr>
          <p:cNvPr id="3" name="Subtitle 2">
            <a:extLst>
              <a:ext uri="{FF2B5EF4-FFF2-40B4-BE49-F238E27FC236}">
                <a16:creationId xmlns:a16="http://schemas.microsoft.com/office/drawing/2014/main" id="{3D98C5B9-A46C-4290-250D-A48FA54761B8}"/>
              </a:ext>
            </a:extLst>
          </p:cNvPr>
          <p:cNvSpPr>
            <a:spLocks noGrp="1"/>
          </p:cNvSpPr>
          <p:nvPr>
            <p:ph type="subTitle" idx="1"/>
          </p:nvPr>
        </p:nvSpPr>
        <p:spPr>
          <a:xfrm>
            <a:off x="5233737" y="2504975"/>
            <a:ext cx="3746633" cy="541421"/>
          </a:xfrm>
        </p:spPr>
        <p:txBody>
          <a:bodyPr>
            <a:normAutofit fontScale="92500" lnSpcReduction="20000"/>
          </a:bodyPr>
          <a:lstStyle/>
          <a:p>
            <a:r>
              <a:rPr lang="en-IN" sz="1500" b="1" dirty="0">
                <a:solidFill>
                  <a:schemeClr val="tx1"/>
                </a:solidFill>
                <a:latin typeface="Segoe UI Variable Display Semib" pitchFamily="2" charset="0"/>
              </a:rPr>
              <a:t>Project Co-Ordinator : Junie Denny Solomon</a:t>
            </a:r>
          </a:p>
        </p:txBody>
      </p:sp>
    </p:spTree>
    <p:extLst>
      <p:ext uri="{BB962C8B-B14F-4D97-AF65-F5344CB8AC3E}">
        <p14:creationId xmlns:p14="http://schemas.microsoft.com/office/powerpoint/2010/main" val="4074392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F9A9C2-B90C-1221-A1F3-D527F226896F}"/>
              </a:ext>
            </a:extLst>
          </p:cNvPr>
          <p:cNvPicPr>
            <a:picLocks noChangeAspect="1"/>
          </p:cNvPicPr>
          <p:nvPr/>
        </p:nvPicPr>
        <p:blipFill rotWithShape="1">
          <a:blip r:embed="rId2"/>
          <a:srcRect t="4393" b="8370"/>
          <a:stretch/>
        </p:blipFill>
        <p:spPr>
          <a:xfrm>
            <a:off x="867904" y="550190"/>
            <a:ext cx="7849893" cy="3866827"/>
          </a:xfrm>
          <a:prstGeom prst="rect">
            <a:avLst/>
          </a:prstGeom>
        </p:spPr>
      </p:pic>
      <p:sp>
        <p:nvSpPr>
          <p:cNvPr id="4" name="TextBox 3">
            <a:extLst>
              <a:ext uri="{FF2B5EF4-FFF2-40B4-BE49-F238E27FC236}">
                <a16:creationId xmlns:a16="http://schemas.microsoft.com/office/drawing/2014/main" id="{45642A88-5BB5-6EA9-5969-4DF1D98C988B}"/>
              </a:ext>
            </a:extLst>
          </p:cNvPr>
          <p:cNvSpPr txBox="1"/>
          <p:nvPr/>
        </p:nvSpPr>
        <p:spPr>
          <a:xfrm>
            <a:off x="2595966" y="88525"/>
            <a:ext cx="4246535" cy="461665"/>
          </a:xfrm>
          <a:prstGeom prst="rect">
            <a:avLst/>
          </a:prstGeom>
          <a:noFill/>
        </p:spPr>
        <p:txBody>
          <a:bodyPr wrap="square" rtlCol="0">
            <a:spAutoFit/>
          </a:bodyPr>
          <a:lstStyle/>
          <a:p>
            <a:r>
              <a:rPr lang="en-IN" sz="2400" dirty="0">
                <a:solidFill>
                  <a:schemeClr val="tx1"/>
                </a:solidFill>
                <a:latin typeface="Lexend Exa Medium" panose="020B0604020202020204" charset="0"/>
              </a:rPr>
              <a:t>Admin Login Panel</a:t>
            </a:r>
          </a:p>
        </p:txBody>
      </p:sp>
    </p:spTree>
    <p:extLst>
      <p:ext uri="{BB962C8B-B14F-4D97-AF65-F5344CB8AC3E}">
        <p14:creationId xmlns:p14="http://schemas.microsoft.com/office/powerpoint/2010/main" val="3821434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68F043-7193-CC83-6810-0D9ED8A58837}"/>
              </a:ext>
            </a:extLst>
          </p:cNvPr>
          <p:cNvPicPr>
            <a:picLocks noChangeAspect="1"/>
          </p:cNvPicPr>
          <p:nvPr/>
        </p:nvPicPr>
        <p:blipFill rotWithShape="1">
          <a:blip r:embed="rId2"/>
          <a:srcRect l="101" t="11150" r="-101" b="7043"/>
          <a:stretch/>
        </p:blipFill>
        <p:spPr>
          <a:xfrm>
            <a:off x="836909" y="674176"/>
            <a:ext cx="7694908" cy="4207790"/>
          </a:xfrm>
          <a:prstGeom prst="rect">
            <a:avLst/>
          </a:prstGeom>
        </p:spPr>
      </p:pic>
      <p:sp>
        <p:nvSpPr>
          <p:cNvPr id="7" name="TextBox 6">
            <a:extLst>
              <a:ext uri="{FF2B5EF4-FFF2-40B4-BE49-F238E27FC236}">
                <a16:creationId xmlns:a16="http://schemas.microsoft.com/office/drawing/2014/main" id="{2096EC96-E94A-3A3B-392F-FEA7FCC94FA4}"/>
              </a:ext>
            </a:extLst>
          </p:cNvPr>
          <p:cNvSpPr txBox="1"/>
          <p:nvPr/>
        </p:nvSpPr>
        <p:spPr>
          <a:xfrm>
            <a:off x="2595966" y="261534"/>
            <a:ext cx="4928460" cy="400110"/>
          </a:xfrm>
          <a:prstGeom prst="rect">
            <a:avLst/>
          </a:prstGeom>
          <a:noFill/>
        </p:spPr>
        <p:txBody>
          <a:bodyPr wrap="square">
            <a:spAutoFit/>
          </a:bodyPr>
          <a:lstStyle/>
          <a:p>
            <a:r>
              <a:rPr lang="en-IN" sz="2000" dirty="0">
                <a:solidFill>
                  <a:schemeClr val="tx1"/>
                </a:solidFill>
                <a:latin typeface="Lexend Exa Medium" panose="020B0604020202020204" charset="0"/>
              </a:rPr>
              <a:t>Receptionist Login Panel</a:t>
            </a:r>
          </a:p>
        </p:txBody>
      </p:sp>
    </p:spTree>
    <p:extLst>
      <p:ext uri="{BB962C8B-B14F-4D97-AF65-F5344CB8AC3E}">
        <p14:creationId xmlns:p14="http://schemas.microsoft.com/office/powerpoint/2010/main" val="25534492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4A044D-2258-CC1C-E631-599F97672D65}"/>
              </a:ext>
            </a:extLst>
          </p:cNvPr>
          <p:cNvPicPr>
            <a:picLocks noChangeAspect="1"/>
          </p:cNvPicPr>
          <p:nvPr/>
        </p:nvPicPr>
        <p:blipFill rotWithShape="1">
          <a:blip r:embed="rId2"/>
          <a:srcRect l="763" t="4370" b="6891"/>
          <a:stretch/>
        </p:blipFill>
        <p:spPr>
          <a:xfrm>
            <a:off x="883402" y="467854"/>
            <a:ext cx="7888639" cy="4207791"/>
          </a:xfrm>
          <a:prstGeom prst="rect">
            <a:avLst/>
          </a:prstGeom>
        </p:spPr>
      </p:pic>
      <p:sp>
        <p:nvSpPr>
          <p:cNvPr id="5" name="TextBox 4">
            <a:extLst>
              <a:ext uri="{FF2B5EF4-FFF2-40B4-BE49-F238E27FC236}">
                <a16:creationId xmlns:a16="http://schemas.microsoft.com/office/drawing/2014/main" id="{EED3529C-5768-E2A3-E998-57B6F30B6A45}"/>
              </a:ext>
            </a:extLst>
          </p:cNvPr>
          <p:cNvSpPr txBox="1"/>
          <p:nvPr/>
        </p:nvSpPr>
        <p:spPr>
          <a:xfrm>
            <a:off x="3014420" y="-72397"/>
            <a:ext cx="4928460" cy="461665"/>
          </a:xfrm>
          <a:prstGeom prst="rect">
            <a:avLst/>
          </a:prstGeom>
          <a:noFill/>
        </p:spPr>
        <p:txBody>
          <a:bodyPr wrap="square">
            <a:spAutoFit/>
          </a:bodyPr>
          <a:lstStyle/>
          <a:p>
            <a:pPr marR="0" algn="l" rtl="0">
              <a:spcBef>
                <a:spcPts val="0"/>
              </a:spcBef>
              <a:spcAft>
                <a:spcPts val="0"/>
              </a:spcAft>
            </a:pPr>
            <a:r>
              <a:rPr lang="en-IN" sz="2400" b="0" i="0" dirty="0">
                <a:solidFill>
                  <a:srgbClr val="FFFFFF"/>
                </a:solidFill>
                <a:effectLst/>
                <a:latin typeface="Lexend Exa Medium" panose="020B0604020202020204" charset="0"/>
                <a:ea typeface="Arial" panose="020B0604020202020204" pitchFamily="34" charset="0"/>
                <a:cs typeface="Arial" panose="020B0604020202020204" pitchFamily="34" charset="0"/>
              </a:rPr>
              <a:t>Doctor Login Panel</a:t>
            </a:r>
            <a:endParaRPr lang="en-IN" sz="2400" dirty="0">
              <a:effectLst/>
            </a:endParaRPr>
          </a:p>
        </p:txBody>
      </p:sp>
    </p:spTree>
    <p:extLst>
      <p:ext uri="{BB962C8B-B14F-4D97-AF65-F5344CB8AC3E}">
        <p14:creationId xmlns:p14="http://schemas.microsoft.com/office/powerpoint/2010/main" val="3024537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24F402-18E0-C133-0EFC-75A6BEDBEF3B}"/>
              </a:ext>
            </a:extLst>
          </p:cNvPr>
          <p:cNvPicPr>
            <a:picLocks noChangeAspect="1"/>
          </p:cNvPicPr>
          <p:nvPr/>
        </p:nvPicPr>
        <p:blipFill rotWithShape="1">
          <a:blip r:embed="rId2"/>
          <a:srcRect t="5273" b="7043"/>
          <a:stretch/>
        </p:blipFill>
        <p:spPr>
          <a:xfrm>
            <a:off x="844658" y="480447"/>
            <a:ext cx="8028122" cy="4300780"/>
          </a:xfrm>
          <a:prstGeom prst="rect">
            <a:avLst/>
          </a:prstGeom>
        </p:spPr>
      </p:pic>
      <p:sp>
        <p:nvSpPr>
          <p:cNvPr id="5" name="TextBox 4">
            <a:extLst>
              <a:ext uri="{FF2B5EF4-FFF2-40B4-BE49-F238E27FC236}">
                <a16:creationId xmlns:a16="http://schemas.microsoft.com/office/drawing/2014/main" id="{109F2455-DEBF-A28B-412C-8B0830CBC0B1}"/>
              </a:ext>
            </a:extLst>
          </p:cNvPr>
          <p:cNvSpPr txBox="1"/>
          <p:nvPr/>
        </p:nvSpPr>
        <p:spPr>
          <a:xfrm>
            <a:off x="3184902" y="80337"/>
            <a:ext cx="4928460" cy="400110"/>
          </a:xfrm>
          <a:prstGeom prst="rect">
            <a:avLst/>
          </a:prstGeom>
          <a:noFill/>
        </p:spPr>
        <p:txBody>
          <a:bodyPr wrap="square">
            <a:spAutoFit/>
          </a:bodyPr>
          <a:lstStyle/>
          <a:p>
            <a:pPr marR="0" algn="l" rtl="0">
              <a:spcBef>
                <a:spcPts val="0"/>
              </a:spcBef>
              <a:spcAft>
                <a:spcPts val="0"/>
              </a:spcAft>
            </a:pPr>
            <a:r>
              <a:rPr lang="en-IN" sz="2000" b="0" i="0" dirty="0">
                <a:solidFill>
                  <a:srgbClr val="FFFFFF"/>
                </a:solidFill>
                <a:effectLst/>
                <a:latin typeface="Lexend Exa Medium" panose="020B0604020202020204" charset="0"/>
                <a:ea typeface="Arial" panose="020B0604020202020204" pitchFamily="34" charset="0"/>
                <a:cs typeface="Arial" panose="020B0604020202020204" pitchFamily="34" charset="0"/>
              </a:rPr>
              <a:t>Pharmacy Panel</a:t>
            </a:r>
            <a:endParaRPr lang="en-IN" sz="2000" dirty="0">
              <a:effectLst/>
            </a:endParaRPr>
          </a:p>
        </p:txBody>
      </p:sp>
    </p:spTree>
    <p:extLst>
      <p:ext uri="{BB962C8B-B14F-4D97-AF65-F5344CB8AC3E}">
        <p14:creationId xmlns:p14="http://schemas.microsoft.com/office/powerpoint/2010/main" val="5822473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DBBC9-693E-FAF6-A066-73F9F8648337}"/>
              </a:ext>
            </a:extLst>
          </p:cNvPr>
          <p:cNvSpPr>
            <a:spLocks noGrp="1"/>
          </p:cNvSpPr>
          <p:nvPr>
            <p:ph type="title"/>
          </p:nvPr>
        </p:nvSpPr>
        <p:spPr/>
        <p:txBody>
          <a:bodyPr/>
          <a:lstStyle/>
          <a:p>
            <a:r>
              <a:rPr lang="en-IN" dirty="0"/>
              <a:t>Features in Admin  Panel</a:t>
            </a:r>
          </a:p>
        </p:txBody>
      </p:sp>
      <p:sp>
        <p:nvSpPr>
          <p:cNvPr id="3" name="Subtitle 2">
            <a:extLst>
              <a:ext uri="{FF2B5EF4-FFF2-40B4-BE49-F238E27FC236}">
                <a16:creationId xmlns:a16="http://schemas.microsoft.com/office/drawing/2014/main" id="{1CA8D53C-7CEF-BD2D-C675-BD6F46B8116B}"/>
              </a:ext>
            </a:extLst>
          </p:cNvPr>
          <p:cNvSpPr>
            <a:spLocks noGrp="1"/>
          </p:cNvSpPr>
          <p:nvPr>
            <p:ph type="subTitle" idx="1"/>
          </p:nvPr>
        </p:nvSpPr>
        <p:spPr/>
        <p:txBody>
          <a:bodyPr/>
          <a:lstStyle/>
          <a:p>
            <a:endParaRPr lang="en-IN" dirty="0"/>
          </a:p>
        </p:txBody>
      </p:sp>
      <p:sp>
        <p:nvSpPr>
          <p:cNvPr id="8" name="TextBox 7">
            <a:extLst>
              <a:ext uri="{FF2B5EF4-FFF2-40B4-BE49-F238E27FC236}">
                <a16:creationId xmlns:a16="http://schemas.microsoft.com/office/drawing/2014/main" id="{DB243F60-2513-3131-94E1-EE425057C540}"/>
              </a:ext>
            </a:extLst>
          </p:cNvPr>
          <p:cNvSpPr txBox="1"/>
          <p:nvPr/>
        </p:nvSpPr>
        <p:spPr>
          <a:xfrm>
            <a:off x="-114300" y="375529"/>
            <a:ext cx="5707250" cy="3690177"/>
          </a:xfrm>
          <a:prstGeom prst="rect">
            <a:avLst/>
          </a:prstGeom>
          <a:noFill/>
        </p:spPr>
        <p:txBody>
          <a:bodyPr wrap="square">
            <a:spAutoFit/>
          </a:bodyPr>
          <a:lstStyle/>
          <a:p>
            <a:pPr marL="342900" indent="-342900">
              <a:lnSpc>
                <a:spcPct val="200000"/>
              </a:lnSpc>
              <a:buClr>
                <a:schemeClr val="tx1"/>
              </a:buClr>
              <a:buFont typeface="Arial" panose="020B0604020202020204" pitchFamily="34" charset="0"/>
              <a:buChar char="•"/>
            </a:pPr>
            <a:r>
              <a:rPr lang="en-IN" sz="2000" dirty="0">
                <a:solidFill>
                  <a:schemeClr val="tx1"/>
                </a:solidFill>
              </a:rPr>
              <a:t>Doctor Details</a:t>
            </a:r>
          </a:p>
          <a:p>
            <a:pPr marL="342900" indent="-342900">
              <a:lnSpc>
                <a:spcPct val="200000"/>
              </a:lnSpc>
              <a:buClr>
                <a:schemeClr val="tx1"/>
              </a:buClr>
              <a:buFont typeface="Arial" panose="020B0604020202020204" pitchFamily="34" charset="0"/>
              <a:buChar char="•"/>
            </a:pPr>
            <a:r>
              <a:rPr lang="en-IN" sz="2000" dirty="0" err="1">
                <a:solidFill>
                  <a:schemeClr val="tx1"/>
                </a:solidFill>
              </a:rPr>
              <a:t>Lowerstaff</a:t>
            </a:r>
            <a:r>
              <a:rPr lang="en-IN" sz="2000" dirty="0">
                <a:solidFill>
                  <a:schemeClr val="tx1"/>
                </a:solidFill>
              </a:rPr>
              <a:t>/Employee Details</a:t>
            </a:r>
          </a:p>
          <a:p>
            <a:pPr marL="342900" indent="-342900">
              <a:lnSpc>
                <a:spcPct val="200000"/>
              </a:lnSpc>
              <a:buClr>
                <a:schemeClr val="tx1"/>
              </a:buClr>
              <a:buFont typeface="Arial" panose="020B0604020202020204" pitchFamily="34" charset="0"/>
              <a:buChar char="•"/>
            </a:pPr>
            <a:r>
              <a:rPr lang="en-IN" sz="2000" dirty="0">
                <a:solidFill>
                  <a:schemeClr val="tx1"/>
                </a:solidFill>
              </a:rPr>
              <a:t>Receptionist Details</a:t>
            </a:r>
          </a:p>
          <a:p>
            <a:pPr marL="342900" indent="-342900">
              <a:lnSpc>
                <a:spcPct val="200000"/>
              </a:lnSpc>
              <a:buClr>
                <a:schemeClr val="tx1"/>
              </a:buClr>
              <a:buFont typeface="Arial" panose="020B0604020202020204" pitchFamily="34" charset="0"/>
              <a:buChar char="•"/>
            </a:pPr>
            <a:r>
              <a:rPr lang="en-IN" sz="2000" dirty="0">
                <a:solidFill>
                  <a:schemeClr val="tx1"/>
                </a:solidFill>
              </a:rPr>
              <a:t>Patients Details</a:t>
            </a:r>
          </a:p>
          <a:p>
            <a:pPr marL="342900" indent="-342900">
              <a:lnSpc>
                <a:spcPct val="200000"/>
              </a:lnSpc>
              <a:buClr>
                <a:schemeClr val="tx1"/>
              </a:buClr>
              <a:buFont typeface="Arial" panose="020B0604020202020204" pitchFamily="34" charset="0"/>
              <a:buChar char="•"/>
            </a:pPr>
            <a:r>
              <a:rPr lang="en-IN" sz="2000" dirty="0">
                <a:solidFill>
                  <a:schemeClr val="tx1"/>
                </a:solidFill>
              </a:rPr>
              <a:t>Bed </a:t>
            </a:r>
            <a:r>
              <a:rPr lang="en-IN" sz="2000" dirty="0" err="1">
                <a:solidFill>
                  <a:schemeClr val="tx1"/>
                </a:solidFill>
              </a:rPr>
              <a:t>Avalibility</a:t>
            </a:r>
            <a:r>
              <a:rPr lang="en-IN" sz="2000" dirty="0">
                <a:solidFill>
                  <a:schemeClr val="tx1"/>
                </a:solidFill>
              </a:rPr>
              <a:t> Details</a:t>
            </a:r>
          </a:p>
          <a:p>
            <a:pPr marL="342900" indent="-342900">
              <a:lnSpc>
                <a:spcPct val="200000"/>
              </a:lnSpc>
              <a:buClr>
                <a:schemeClr val="tx1"/>
              </a:buClr>
              <a:buFont typeface="Arial" panose="020B0604020202020204" pitchFamily="34" charset="0"/>
              <a:buChar char="•"/>
            </a:pPr>
            <a:r>
              <a:rPr lang="en-IN" sz="2000" dirty="0">
                <a:solidFill>
                  <a:schemeClr val="tx1"/>
                </a:solidFill>
              </a:rPr>
              <a:t>Department Details</a:t>
            </a:r>
          </a:p>
        </p:txBody>
      </p:sp>
    </p:spTree>
    <p:extLst>
      <p:ext uri="{BB962C8B-B14F-4D97-AF65-F5344CB8AC3E}">
        <p14:creationId xmlns:p14="http://schemas.microsoft.com/office/powerpoint/2010/main" val="2429973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6DCA2-AD4D-8230-F9C8-7D0740590A3C}"/>
              </a:ext>
            </a:extLst>
          </p:cNvPr>
          <p:cNvSpPr>
            <a:spLocks noGrp="1"/>
          </p:cNvSpPr>
          <p:nvPr>
            <p:ph type="title"/>
          </p:nvPr>
        </p:nvSpPr>
        <p:spPr>
          <a:xfrm flipH="1">
            <a:off x="3084161" y="1454013"/>
            <a:ext cx="5168507" cy="841800"/>
          </a:xfrm>
        </p:spPr>
        <p:txBody>
          <a:bodyPr/>
          <a:lstStyle/>
          <a:p>
            <a:r>
              <a:rPr lang="en-IN" dirty="0"/>
              <a:t>Features in Receptionist  Panel</a:t>
            </a:r>
          </a:p>
        </p:txBody>
      </p:sp>
      <p:sp>
        <p:nvSpPr>
          <p:cNvPr id="3" name="Subtitle 2">
            <a:extLst>
              <a:ext uri="{FF2B5EF4-FFF2-40B4-BE49-F238E27FC236}">
                <a16:creationId xmlns:a16="http://schemas.microsoft.com/office/drawing/2014/main" id="{0324E34D-CFC1-5022-41E7-0631D708BDE2}"/>
              </a:ext>
            </a:extLst>
          </p:cNvPr>
          <p:cNvSpPr>
            <a:spLocks noGrp="1"/>
          </p:cNvSpPr>
          <p:nvPr>
            <p:ph type="subTitle" idx="1"/>
          </p:nvPr>
        </p:nvSpPr>
        <p:spPr/>
        <p:txBody>
          <a:bodyPr/>
          <a:lstStyle/>
          <a:p>
            <a:endParaRPr lang="en-IN" dirty="0"/>
          </a:p>
        </p:txBody>
      </p:sp>
      <p:sp>
        <p:nvSpPr>
          <p:cNvPr id="5" name="TextBox 4">
            <a:extLst>
              <a:ext uri="{FF2B5EF4-FFF2-40B4-BE49-F238E27FC236}">
                <a16:creationId xmlns:a16="http://schemas.microsoft.com/office/drawing/2014/main" id="{BE2E9F46-EB88-87B9-4D7F-F028CBFE0716}"/>
              </a:ext>
            </a:extLst>
          </p:cNvPr>
          <p:cNvSpPr txBox="1"/>
          <p:nvPr/>
        </p:nvSpPr>
        <p:spPr>
          <a:xfrm>
            <a:off x="141422" y="1498041"/>
            <a:ext cx="5707250" cy="1843518"/>
          </a:xfrm>
          <a:prstGeom prst="rect">
            <a:avLst/>
          </a:prstGeom>
          <a:noFill/>
        </p:spPr>
        <p:txBody>
          <a:bodyPr wrap="square">
            <a:spAutoFit/>
          </a:bodyPr>
          <a:lstStyle/>
          <a:p>
            <a:pPr marL="342900" indent="-342900">
              <a:lnSpc>
                <a:spcPct val="200000"/>
              </a:lnSpc>
              <a:buClr>
                <a:schemeClr val="tx1"/>
              </a:buClr>
              <a:buFont typeface="Arial" panose="020B0604020202020204" pitchFamily="34" charset="0"/>
              <a:buChar char="•"/>
            </a:pPr>
            <a:r>
              <a:rPr lang="en-IN" sz="2000" dirty="0">
                <a:solidFill>
                  <a:schemeClr val="tx1"/>
                </a:solidFill>
              </a:rPr>
              <a:t>Create Appointment </a:t>
            </a:r>
          </a:p>
          <a:p>
            <a:pPr marL="342900" indent="-342900">
              <a:lnSpc>
                <a:spcPct val="200000"/>
              </a:lnSpc>
              <a:buClr>
                <a:schemeClr val="tx1"/>
              </a:buClr>
              <a:buFont typeface="Arial" panose="020B0604020202020204" pitchFamily="34" charset="0"/>
              <a:buChar char="•"/>
            </a:pPr>
            <a:r>
              <a:rPr lang="en-IN" sz="2000" dirty="0">
                <a:solidFill>
                  <a:schemeClr val="tx1"/>
                </a:solidFill>
              </a:rPr>
              <a:t>Doctor details</a:t>
            </a:r>
          </a:p>
          <a:p>
            <a:pPr marL="342900" indent="-342900">
              <a:lnSpc>
                <a:spcPct val="200000"/>
              </a:lnSpc>
              <a:buClr>
                <a:schemeClr val="tx1"/>
              </a:buClr>
              <a:buFont typeface="Arial" panose="020B0604020202020204" pitchFamily="34" charset="0"/>
              <a:buChar char="•"/>
            </a:pPr>
            <a:r>
              <a:rPr lang="en-IN" sz="2000" dirty="0">
                <a:solidFill>
                  <a:schemeClr val="tx1"/>
                </a:solidFill>
              </a:rPr>
              <a:t>Patient Details</a:t>
            </a:r>
          </a:p>
        </p:txBody>
      </p:sp>
    </p:spTree>
    <p:extLst>
      <p:ext uri="{BB962C8B-B14F-4D97-AF65-F5344CB8AC3E}">
        <p14:creationId xmlns:p14="http://schemas.microsoft.com/office/powerpoint/2010/main" val="24809269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B063B-0D13-939A-9B95-2045C6E63A49}"/>
              </a:ext>
            </a:extLst>
          </p:cNvPr>
          <p:cNvSpPr>
            <a:spLocks noGrp="1"/>
          </p:cNvSpPr>
          <p:nvPr>
            <p:ph type="title"/>
          </p:nvPr>
        </p:nvSpPr>
        <p:spPr/>
        <p:txBody>
          <a:bodyPr/>
          <a:lstStyle/>
          <a:p>
            <a:r>
              <a:rPr lang="en-IN" b="0" i="0" dirty="0">
                <a:solidFill>
                  <a:srgbClr val="FFFFFF"/>
                </a:solidFill>
                <a:effectLst/>
                <a:latin typeface="Lexend Exa Medium" panose="020B0604020202020204" charset="0"/>
                <a:ea typeface="Lexend Exa Medium" panose="020B0604020202020204" charset="0"/>
                <a:cs typeface="Lexend Exa Medium" panose="020B0604020202020204" charset="0"/>
              </a:rPr>
              <a:t>Features in Doctor  Panel</a:t>
            </a:r>
            <a:endParaRPr lang="en-IN" dirty="0"/>
          </a:p>
        </p:txBody>
      </p:sp>
      <p:sp>
        <p:nvSpPr>
          <p:cNvPr id="3" name="Subtitle 2">
            <a:extLst>
              <a:ext uri="{FF2B5EF4-FFF2-40B4-BE49-F238E27FC236}">
                <a16:creationId xmlns:a16="http://schemas.microsoft.com/office/drawing/2014/main" id="{E10A4108-701D-652D-62DC-04D3E5E356CB}"/>
              </a:ext>
            </a:extLst>
          </p:cNvPr>
          <p:cNvSpPr>
            <a:spLocks noGrp="1"/>
          </p:cNvSpPr>
          <p:nvPr>
            <p:ph type="subTitle" idx="1"/>
          </p:nvPr>
        </p:nvSpPr>
        <p:spPr/>
        <p:txBody>
          <a:bodyPr/>
          <a:lstStyle/>
          <a:p>
            <a:endParaRPr lang="en-IN"/>
          </a:p>
        </p:txBody>
      </p:sp>
      <p:sp>
        <p:nvSpPr>
          <p:cNvPr id="5" name="TextBox 4">
            <a:extLst>
              <a:ext uri="{FF2B5EF4-FFF2-40B4-BE49-F238E27FC236}">
                <a16:creationId xmlns:a16="http://schemas.microsoft.com/office/drawing/2014/main" id="{C6D3DFD3-6961-5923-298A-36908FCBE51B}"/>
              </a:ext>
            </a:extLst>
          </p:cNvPr>
          <p:cNvSpPr txBox="1"/>
          <p:nvPr/>
        </p:nvSpPr>
        <p:spPr>
          <a:xfrm>
            <a:off x="193729" y="1532569"/>
            <a:ext cx="4717296" cy="1227965"/>
          </a:xfrm>
          <a:prstGeom prst="rect">
            <a:avLst/>
          </a:prstGeom>
          <a:noFill/>
        </p:spPr>
        <p:txBody>
          <a:bodyPr wrap="square">
            <a:spAutoFit/>
          </a:bodyPr>
          <a:lstStyle/>
          <a:p>
            <a:pPr marL="347472" marR="0" indent="-347472" algn="l" rtl="0">
              <a:lnSpc>
                <a:spcPct val="200000"/>
              </a:lnSpc>
              <a:spcBef>
                <a:spcPts val="0"/>
              </a:spcBef>
              <a:spcAft>
                <a:spcPts val="0"/>
              </a:spcAft>
              <a:buClr>
                <a:schemeClr val="tx1"/>
              </a:buClr>
              <a:buSzPts val="2000"/>
              <a:buFont typeface="Arial" panose="020B0604020202020204" pitchFamily="34" charset="0"/>
              <a:buChar char="•"/>
            </a:pPr>
            <a:r>
              <a:rPr lang="en-IN" sz="2000" b="0" i="0" dirty="0">
                <a:solidFill>
                  <a:schemeClr val="tx1"/>
                </a:solidFill>
                <a:effectLst/>
                <a:latin typeface="Arial" panose="020B0604020202020204" pitchFamily="34" charset="0"/>
                <a:ea typeface="Arial" panose="020B0604020202020204" pitchFamily="34" charset="0"/>
                <a:cs typeface="Arial" panose="020B0604020202020204" pitchFamily="34" charset="0"/>
              </a:rPr>
              <a:t>Appointment</a:t>
            </a:r>
            <a:r>
              <a:rPr lang="en-IN" sz="2000" b="0" i="0" dirty="0">
                <a:solidFill>
                  <a:schemeClr val="tx1"/>
                </a:solidFill>
                <a:latin typeface="Arial" panose="020B0604020202020204" pitchFamily="34" charset="0"/>
                <a:ea typeface="Arial" panose="020B0604020202020204" pitchFamily="34" charset="0"/>
                <a:cs typeface="Arial" panose="020B0604020202020204" pitchFamily="34" charset="0"/>
              </a:rPr>
              <a:t>s</a:t>
            </a:r>
          </a:p>
          <a:p>
            <a:pPr marL="347472" marR="0" indent="-347472" algn="l" rtl="0">
              <a:lnSpc>
                <a:spcPct val="200000"/>
              </a:lnSpc>
              <a:spcBef>
                <a:spcPts val="0"/>
              </a:spcBef>
              <a:spcAft>
                <a:spcPts val="0"/>
              </a:spcAft>
              <a:buClr>
                <a:schemeClr val="tx1"/>
              </a:buClr>
              <a:buSzPts val="2000"/>
              <a:buFont typeface="Arial" panose="020B0604020202020204" pitchFamily="34" charset="0"/>
              <a:buChar char="•"/>
            </a:pPr>
            <a:r>
              <a:rPr lang="en-IN" sz="2000" dirty="0">
                <a:solidFill>
                  <a:schemeClr val="tx1"/>
                </a:solidFill>
                <a:effectLst/>
                <a:latin typeface="Arial" panose="020B0604020202020204" pitchFamily="34" charset="0"/>
                <a:ea typeface="Arial" panose="020B0604020202020204" pitchFamily="34" charset="0"/>
                <a:cs typeface="Arial" panose="020B0604020202020204" pitchFamily="34" charset="0"/>
              </a:rPr>
              <a:t>Patient </a:t>
            </a:r>
            <a:r>
              <a:rPr lang="en-IN" sz="2000" dirty="0" err="1">
                <a:solidFill>
                  <a:schemeClr val="tx1"/>
                </a:solidFill>
                <a:effectLst/>
                <a:latin typeface="Arial" panose="020B0604020202020204" pitchFamily="34" charset="0"/>
                <a:ea typeface="Arial" panose="020B0604020202020204" pitchFamily="34" charset="0"/>
                <a:cs typeface="Arial" panose="020B0604020202020204" pitchFamily="34" charset="0"/>
              </a:rPr>
              <a:t>deatails</a:t>
            </a:r>
            <a:endParaRPr lang="en-IN" sz="2000" b="0" i="0" dirty="0">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49991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EC5BC6-0351-DB5E-B8BD-99D748D91F53}"/>
              </a:ext>
            </a:extLst>
          </p:cNvPr>
          <p:cNvSpPr txBox="1"/>
          <p:nvPr/>
        </p:nvSpPr>
        <p:spPr>
          <a:xfrm>
            <a:off x="2533973" y="1911261"/>
            <a:ext cx="4928460" cy="1015663"/>
          </a:xfrm>
          <a:prstGeom prst="rect">
            <a:avLst/>
          </a:prstGeom>
          <a:noFill/>
        </p:spPr>
        <p:txBody>
          <a:bodyPr wrap="square">
            <a:spAutoFit/>
          </a:bodyPr>
          <a:lstStyle/>
          <a:p>
            <a:r>
              <a:rPr lang="en-IN" sz="6000" dirty="0">
                <a:solidFill>
                  <a:schemeClr val="tx1"/>
                </a:solidFill>
                <a:latin typeface="Lexend Exa Medium" panose="020B0604020202020204" charset="0"/>
              </a:rPr>
              <a:t>Thanks!</a:t>
            </a:r>
          </a:p>
        </p:txBody>
      </p:sp>
    </p:spTree>
    <p:extLst>
      <p:ext uri="{BB962C8B-B14F-4D97-AF65-F5344CB8AC3E}">
        <p14:creationId xmlns:p14="http://schemas.microsoft.com/office/powerpoint/2010/main" val="31528126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5"/>
          <p:cNvSpPr txBox="1">
            <a:spLocks noGrp="1"/>
          </p:cNvSpPr>
          <p:nvPr>
            <p:ph type="title"/>
          </p:nvPr>
        </p:nvSpPr>
        <p:spPr>
          <a:xfrm>
            <a:off x="1673817" y="338136"/>
            <a:ext cx="5236538"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260" name="Google Shape;260;p35"/>
          <p:cNvSpPr txBox="1">
            <a:spLocks noGrp="1"/>
          </p:cNvSpPr>
          <p:nvPr>
            <p:ph type="subTitle" idx="1"/>
          </p:nvPr>
        </p:nvSpPr>
        <p:spPr>
          <a:xfrm>
            <a:off x="1418095" y="2419800"/>
            <a:ext cx="5331417" cy="1145700"/>
          </a:xfrm>
          <a:prstGeom prst="rect">
            <a:avLst/>
          </a:prstGeom>
        </p:spPr>
        <p:txBody>
          <a:bodyPr spcFirstLastPara="1" wrap="square" lIns="91425" tIns="91425" rIns="91425" bIns="91425" anchor="ctr" anchorCtr="0">
            <a:noAutofit/>
          </a:bodyPr>
          <a:lstStyle/>
          <a:p>
            <a:pPr algn="just">
              <a:buFont typeface="Wingdings" panose="05000000000000000000" pitchFamily="2" charset="2"/>
              <a:buChar char="v"/>
            </a:pPr>
            <a:r>
              <a:rPr lang="en-US" dirty="0"/>
              <a:t>Hospital Management System (HMS) is a comprehensive software package that is used to manage all the activities of a hospital. Java is a powerful programming language that is used to develop HMS. It provides a wide range of features that can help hospitals in streamlining </a:t>
            </a:r>
            <a:r>
              <a:rPr lang="en-US"/>
              <a:t>their activity.</a:t>
            </a:r>
            <a:endParaRPr lang="en-US" dirty="0"/>
          </a:p>
          <a:p>
            <a:pPr marL="139700" indent="0" algn="just"/>
            <a:endParaRPr lang="en-US" dirty="0"/>
          </a:p>
          <a:p>
            <a:pPr algn="just">
              <a:buFont typeface="Wingdings" panose="05000000000000000000" pitchFamily="2" charset="2"/>
              <a:buChar char="v"/>
            </a:pPr>
            <a:r>
              <a:rPr lang="en-US" dirty="0"/>
              <a:t>Java is a robust and secure language that is used by many organizations. It is also an open source language that can be used to create applications for any platform. Java provides an easy to use interface that allows hospitals to manage their data in an efficient manner.</a:t>
            </a: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6"/>
          <p:cNvSpPr/>
          <p:nvPr/>
        </p:nvSpPr>
        <p:spPr>
          <a:xfrm>
            <a:off x="1698425" y="1848075"/>
            <a:ext cx="1624800" cy="16248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6"/>
          <p:cNvSpPr txBox="1">
            <a:spLocks noGrp="1"/>
          </p:cNvSpPr>
          <p:nvPr>
            <p:ph type="title"/>
          </p:nvPr>
        </p:nvSpPr>
        <p:spPr>
          <a:xfrm>
            <a:off x="3715125" y="1780248"/>
            <a:ext cx="3644100" cy="132310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Benefits of Using Java for Hospital Management System</a:t>
            </a:r>
            <a:endParaRPr lang="en-IN" sz="6600" dirty="0"/>
          </a:p>
        </p:txBody>
      </p:sp>
      <p:sp>
        <p:nvSpPr>
          <p:cNvPr id="267" name="Google Shape;267;p36"/>
          <p:cNvSpPr txBox="1">
            <a:spLocks noGrp="1"/>
          </p:cNvSpPr>
          <p:nvPr>
            <p:ph type="title" idx="2"/>
          </p:nvPr>
        </p:nvSpPr>
        <p:spPr>
          <a:xfrm>
            <a:off x="1698425" y="2239575"/>
            <a:ext cx="1624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8" name="Google Shape;268;p36"/>
          <p:cNvSpPr txBox="1">
            <a:spLocks noGrp="1"/>
          </p:cNvSpPr>
          <p:nvPr>
            <p:ph type="subTitle" idx="1"/>
          </p:nvPr>
        </p:nvSpPr>
        <p:spPr>
          <a:xfrm>
            <a:off x="3715125" y="3103488"/>
            <a:ext cx="3644100" cy="51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7"/>
          <p:cNvSpPr txBox="1">
            <a:spLocks noGrp="1"/>
          </p:cNvSpPr>
          <p:nvPr>
            <p:ph type="title"/>
          </p:nvPr>
        </p:nvSpPr>
        <p:spPr>
          <a:xfrm flipH="1">
            <a:off x="-537178" y="4561424"/>
            <a:ext cx="41946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dirty="0"/>
          </a:p>
        </p:txBody>
      </p:sp>
      <p:sp>
        <p:nvSpPr>
          <p:cNvPr id="274" name="Google Shape;274;p37"/>
          <p:cNvSpPr txBox="1">
            <a:spLocks noGrp="1"/>
          </p:cNvSpPr>
          <p:nvPr>
            <p:ph type="subTitle" idx="1"/>
          </p:nvPr>
        </p:nvSpPr>
        <p:spPr>
          <a:xfrm flipH="1">
            <a:off x="4236300" y="2419800"/>
            <a:ext cx="4194600" cy="1145700"/>
          </a:xfrm>
          <a:prstGeom prst="rect">
            <a:avLst/>
          </a:prstGeom>
        </p:spPr>
        <p:txBody>
          <a:bodyPr spcFirstLastPara="1" wrap="square" lIns="91425" tIns="91425" rIns="91425" bIns="91425" anchor="ctr" anchorCtr="0">
            <a:noAutofit/>
          </a:bodyPr>
          <a:lstStyle/>
          <a:p>
            <a:pPr algn="just">
              <a:buFont typeface="Arial" panose="020B0604020202020204" pitchFamily="34" charset="0"/>
              <a:buChar char="•"/>
            </a:pPr>
            <a:r>
              <a:rPr lang="en-US" dirty="0"/>
              <a:t>Java is an ideal language for developing HMS due to its scalability, robustness and security. Java is a platform independent language, which means that the same code can be used to run on different platforms. This makes it easier for hospitals to manage their data across multiple systems.</a:t>
            </a:r>
          </a:p>
          <a:p>
            <a:pPr algn="just">
              <a:buFont typeface="Arial" panose="020B0604020202020204" pitchFamily="34" charset="0"/>
              <a:buChar char="•"/>
            </a:pPr>
            <a:endParaRPr lang="en-US" dirty="0"/>
          </a:p>
          <a:p>
            <a:pPr algn="just">
              <a:buFont typeface="Arial" panose="020B0604020202020204" pitchFamily="34" charset="0"/>
              <a:buChar char="•"/>
            </a:pPr>
            <a:r>
              <a:rPr lang="en-US" dirty="0"/>
              <a:t>Java is also a powerful language that can be used to develop complex applications. It provides a wide range of features such as database connectivity, web services, and GUI development. This allows hospitals to create custom applications that are tailored to their specific needs.</a:t>
            </a:r>
          </a:p>
        </p:txBody>
      </p:sp>
      <p:pic>
        <p:nvPicPr>
          <p:cNvPr id="3" name="Picture 2">
            <a:extLst>
              <a:ext uri="{FF2B5EF4-FFF2-40B4-BE49-F238E27FC236}">
                <a16:creationId xmlns:a16="http://schemas.microsoft.com/office/drawing/2014/main" id="{7D0BEB8C-5C94-19AF-A7A8-DC8CEE2A28E2}"/>
              </a:ext>
            </a:extLst>
          </p:cNvPr>
          <p:cNvPicPr>
            <a:picLocks noChangeAspect="1"/>
          </p:cNvPicPr>
          <p:nvPr/>
        </p:nvPicPr>
        <p:blipFill>
          <a:blip r:embed="rId3"/>
          <a:stretch>
            <a:fillRect/>
          </a:stretch>
        </p:blipFill>
        <p:spPr>
          <a:xfrm>
            <a:off x="-712098" y="648956"/>
            <a:ext cx="3957968" cy="36623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C1988-2EF6-72D1-6F9E-095E7BA55E83}"/>
              </a:ext>
            </a:extLst>
          </p:cNvPr>
          <p:cNvSpPr>
            <a:spLocks noGrp="1"/>
          </p:cNvSpPr>
          <p:nvPr>
            <p:ph type="title"/>
          </p:nvPr>
        </p:nvSpPr>
        <p:spPr>
          <a:xfrm>
            <a:off x="1161701" y="971968"/>
            <a:ext cx="7704000" cy="572700"/>
          </a:xfrm>
        </p:spPr>
        <p:txBody>
          <a:bodyPr/>
          <a:lstStyle/>
          <a:p>
            <a:r>
              <a:rPr lang="en-US" sz="2800" i="0" dirty="0">
                <a:effectLst/>
                <a:latin typeface="Lexend Exa Medium" panose="020B0604020202020204" charset="0"/>
                <a:ea typeface="Lato" panose="020F0502020204030203" pitchFamily="34" charset="0"/>
                <a:cs typeface="Lato" panose="020F0502020204030203" pitchFamily="34" charset="0"/>
              </a:rPr>
              <a:t>Features of Hospital Management System Using Java</a:t>
            </a:r>
            <a:br>
              <a:rPr lang="en-US" b="1" i="0" dirty="0">
                <a:effectLst/>
                <a:latin typeface="clcicgqyw0002obe2xroteu2c"/>
              </a:rPr>
            </a:br>
            <a:endParaRPr lang="en-IN" dirty="0"/>
          </a:p>
        </p:txBody>
      </p:sp>
      <p:sp>
        <p:nvSpPr>
          <p:cNvPr id="3" name="TextBox 2">
            <a:extLst>
              <a:ext uri="{FF2B5EF4-FFF2-40B4-BE49-F238E27FC236}">
                <a16:creationId xmlns:a16="http://schemas.microsoft.com/office/drawing/2014/main" id="{D839D3B4-9537-F8D3-D932-8BC3D8985013}"/>
              </a:ext>
            </a:extLst>
          </p:cNvPr>
          <p:cNvSpPr txBox="1"/>
          <p:nvPr/>
        </p:nvSpPr>
        <p:spPr>
          <a:xfrm>
            <a:off x="343858" y="1711071"/>
            <a:ext cx="8800142" cy="2708434"/>
          </a:xfrm>
          <a:prstGeom prst="rect">
            <a:avLst/>
          </a:prstGeom>
          <a:noFill/>
        </p:spPr>
        <p:txBody>
          <a:bodyPr wrap="square" rtlCol="0">
            <a:spAutoFit/>
          </a:bodyPr>
          <a:lstStyle/>
          <a:p>
            <a:pPr marL="285750" indent="-285750" algn="just">
              <a:buFont typeface="Wingdings" panose="05000000000000000000" pitchFamily="2" charset="2"/>
              <a:buChar char="q"/>
            </a:pPr>
            <a:r>
              <a:rPr lang="en-US" sz="1800" b="0" i="0" dirty="0">
                <a:solidFill>
                  <a:schemeClr val="tx1"/>
                </a:solidFill>
                <a:effectLst/>
                <a:latin typeface="Lato" panose="020F0502020204030203" pitchFamily="34" charset="0"/>
                <a:ea typeface="Lato" panose="020F0502020204030203" pitchFamily="34" charset="0"/>
                <a:cs typeface="Lato" panose="020F0502020204030203" pitchFamily="34" charset="0"/>
              </a:rPr>
              <a:t>HMS using Java provides a number of features that can help hospitals in streamlining their operations. It provides features such as patient management, appointment scheduling, and inventory management. Java also provides a secure environment that helps in protecting the confidential data of the hospital.</a:t>
            </a:r>
          </a:p>
          <a:p>
            <a:pPr algn="l"/>
            <a:endParaRPr lang="en-US" sz="1200" b="0" i="0" dirty="0">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285750" indent="-285750" algn="just">
              <a:buFont typeface="Arial" panose="020B0604020202020204" pitchFamily="34" charset="0"/>
              <a:buChar char="•"/>
            </a:pPr>
            <a:r>
              <a:rPr lang="en-US" sz="1800" b="0" i="0" dirty="0">
                <a:solidFill>
                  <a:schemeClr val="tx1"/>
                </a:solidFill>
                <a:effectLst/>
                <a:latin typeface="Lato" panose="020F0502020204030203" pitchFamily="34" charset="0"/>
                <a:ea typeface="Lato" panose="020F0502020204030203" pitchFamily="34" charset="0"/>
                <a:cs typeface="Lato" panose="020F0502020204030203" pitchFamily="34" charset="0"/>
              </a:rPr>
              <a:t>Java also provides a range of APIs that can be used to develop custom applications. These APIs can be used to create applications that are tailored to the specific needs of the hospital. This helps in providing a better user experience and improving the efficiency of the hospital</a:t>
            </a:r>
            <a:r>
              <a:rPr lang="en-US" sz="1800" b="0" i="0" dirty="0">
                <a:solidFill>
                  <a:schemeClr val="tx1"/>
                </a:solidFill>
                <a:effectLst/>
                <a:latin typeface="Lexend Exa Medium" panose="020B0604020202020204" charset="0"/>
              </a:rPr>
              <a:t>.</a:t>
            </a:r>
          </a:p>
          <a:p>
            <a:endParaRPr lang="en-IN" dirty="0"/>
          </a:p>
        </p:txBody>
      </p:sp>
    </p:spTree>
    <p:extLst>
      <p:ext uri="{BB962C8B-B14F-4D97-AF65-F5344CB8AC3E}">
        <p14:creationId xmlns:p14="http://schemas.microsoft.com/office/powerpoint/2010/main" val="1978044040"/>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9"/>
          <p:cNvSpPr txBox="1">
            <a:spLocks noGrp="1"/>
          </p:cNvSpPr>
          <p:nvPr>
            <p:ph type="title"/>
          </p:nvPr>
        </p:nvSpPr>
        <p:spPr>
          <a:xfrm>
            <a:off x="2402236" y="908446"/>
            <a:ext cx="5819615" cy="455400"/>
          </a:xfrm>
          <a:prstGeom prst="rect">
            <a:avLst/>
          </a:prstGeom>
        </p:spPr>
        <p:txBody>
          <a:bodyPr spcFirstLastPara="1" wrap="square" lIns="91425" tIns="91425" rIns="91425" bIns="91425" anchor="ctr" anchorCtr="0">
            <a:noAutofit/>
          </a:bodyPr>
          <a:lstStyle/>
          <a:p>
            <a:pPr algn="ctr"/>
            <a:r>
              <a:rPr lang="en-IN" b="1" i="0" dirty="0">
                <a:solidFill>
                  <a:schemeClr val="tx1"/>
                </a:solidFill>
                <a:effectLst/>
                <a:latin typeface="Lexend Exa Medium" panose="020B0604020202020204" charset="0"/>
              </a:rPr>
              <a:t>Java Development Tools</a:t>
            </a:r>
          </a:p>
        </p:txBody>
      </p:sp>
      <p:sp>
        <p:nvSpPr>
          <p:cNvPr id="307" name="Google Shape;307;p39"/>
          <p:cNvSpPr txBox="1">
            <a:spLocks noGrp="1"/>
          </p:cNvSpPr>
          <p:nvPr>
            <p:ph type="subTitle" idx="1"/>
          </p:nvPr>
        </p:nvSpPr>
        <p:spPr>
          <a:xfrm>
            <a:off x="2603714" y="1757124"/>
            <a:ext cx="6121831" cy="2721885"/>
          </a:xfrm>
          <a:prstGeom prst="rect">
            <a:avLst/>
          </a:prstGeom>
        </p:spPr>
        <p:txBody>
          <a:bodyPr spcFirstLastPara="1" wrap="square" lIns="91425" tIns="91425" rIns="91425" bIns="91425" anchor="ctr" anchorCtr="0">
            <a:noAutofit/>
          </a:bodyPr>
          <a:lstStyle/>
          <a:p>
            <a:pPr algn="just">
              <a:buFont typeface="Arial" panose="020B0604020202020204" pitchFamily="34" charset="0"/>
              <a:buChar char="•"/>
            </a:pPr>
            <a:r>
              <a:rPr lang="en-US" sz="1800" b="0" i="0" dirty="0">
                <a:solidFill>
                  <a:schemeClr val="tx1"/>
                </a:solidFill>
                <a:effectLst/>
                <a:latin typeface="clcicgqyw0002obe2xroteu2c"/>
              </a:rPr>
              <a:t>Java development tools are essential for developing hospital management systems. These tools include the Java Development Kit (JDK), the Java Runtime Environment (JRE), and the Java Virtual Machine (JVM). These tools provide the necessary environment for developing and running Java applications.</a:t>
            </a:r>
          </a:p>
          <a:p>
            <a:pPr algn="just"/>
            <a:endParaRPr lang="en-US" sz="1800" b="0" i="0" dirty="0">
              <a:solidFill>
                <a:schemeClr val="tx1"/>
              </a:solidFill>
              <a:effectLst/>
              <a:latin typeface="clcicgqyw0002obe2xroteu2c"/>
            </a:endParaRPr>
          </a:p>
          <a:p>
            <a:pPr algn="just">
              <a:buFont typeface="Arial" panose="020B0604020202020204" pitchFamily="34" charset="0"/>
              <a:buChar char="•"/>
            </a:pPr>
            <a:r>
              <a:rPr lang="en-US" sz="1800" b="0" i="0" dirty="0">
                <a:solidFill>
                  <a:schemeClr val="tx1"/>
                </a:solidFill>
                <a:effectLst/>
                <a:latin typeface="clcicgqyw0002obe2xroteu2c"/>
              </a:rPr>
              <a:t>In addition to these tools, there are a variety of frameworks and libraries available for developing Java applications. These frameworks and libraries make it easy to develop complex systems quickly and efficiently.</a:t>
            </a:r>
          </a:p>
        </p:txBody>
      </p:sp>
      <p:pic>
        <p:nvPicPr>
          <p:cNvPr id="3" name="Picture 2">
            <a:extLst>
              <a:ext uri="{FF2B5EF4-FFF2-40B4-BE49-F238E27FC236}">
                <a16:creationId xmlns:a16="http://schemas.microsoft.com/office/drawing/2014/main" id="{38E5E87B-5180-E18B-9D47-0F69EE525176}"/>
              </a:ext>
            </a:extLst>
          </p:cNvPr>
          <p:cNvPicPr>
            <a:picLocks noChangeAspect="1"/>
          </p:cNvPicPr>
          <p:nvPr/>
        </p:nvPicPr>
        <p:blipFill rotWithShape="1">
          <a:blip r:embed="rId3"/>
          <a:srcRect l="33389" t="57853" r="42628" b="9755"/>
          <a:stretch/>
        </p:blipFill>
        <p:spPr>
          <a:xfrm>
            <a:off x="418455" y="1363846"/>
            <a:ext cx="2193010" cy="16660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2"/>
          <p:cNvSpPr txBox="1">
            <a:spLocks noGrp="1"/>
          </p:cNvSpPr>
          <p:nvPr>
            <p:ph type="title"/>
          </p:nvPr>
        </p:nvSpPr>
        <p:spPr>
          <a:xfrm>
            <a:off x="713100" y="633900"/>
            <a:ext cx="3603178" cy="107866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Java Security</a:t>
            </a:r>
            <a:endParaRPr dirty="0"/>
          </a:p>
        </p:txBody>
      </p:sp>
      <p:sp>
        <p:nvSpPr>
          <p:cNvPr id="338" name="Google Shape;338;p42"/>
          <p:cNvSpPr txBox="1">
            <a:spLocks noGrp="1"/>
          </p:cNvSpPr>
          <p:nvPr>
            <p:ph type="body" idx="1"/>
          </p:nvPr>
        </p:nvSpPr>
        <p:spPr>
          <a:xfrm>
            <a:off x="713100" y="1987500"/>
            <a:ext cx="3542700" cy="2616600"/>
          </a:xfrm>
          <a:prstGeom prst="rect">
            <a:avLst/>
          </a:prstGeom>
        </p:spPr>
        <p:txBody>
          <a:bodyPr spcFirstLastPara="1" wrap="square" lIns="91425" tIns="91425" rIns="91425" bIns="91425" anchor="ctr" anchorCtr="0">
            <a:noAutofit/>
          </a:bodyPr>
          <a:lstStyle/>
          <a:p>
            <a:pPr>
              <a:buFont typeface="Arial" panose="020B0604020202020204" pitchFamily="34" charset="0"/>
              <a:buChar char="•"/>
            </a:pPr>
            <a:r>
              <a:rPr lang="en-US" dirty="0"/>
              <a:t>Security is an important factor when developing hospital management systems. Java provides a secure environment for developing and running applications. It has several security features such as authentication, authorization, and encryption.</a:t>
            </a:r>
          </a:p>
          <a:p>
            <a:pPr>
              <a:buFont typeface="Arial" panose="020B0604020202020204" pitchFamily="34" charset="0"/>
              <a:buChar char="•"/>
            </a:pPr>
            <a:endParaRPr lang="en-US" dirty="0"/>
          </a:p>
          <a:p>
            <a:pPr algn="just">
              <a:buFont typeface="Arial" panose="020B0604020202020204" pitchFamily="34" charset="0"/>
              <a:buChar char="•"/>
            </a:pPr>
            <a:r>
              <a:rPr lang="en-US" dirty="0"/>
              <a:t>Java also provides a secure runtime environment for running applications. This ensures that the applications are safe from malicious attacks and data breaches.</a:t>
            </a:r>
          </a:p>
        </p:txBody>
      </p:sp>
      <p:pic>
        <p:nvPicPr>
          <p:cNvPr id="339" name="Google Shape;339;p42"/>
          <p:cNvPicPr preferRelativeResize="0"/>
          <p:nvPr/>
        </p:nvPicPr>
        <p:blipFill rotWithShape="1">
          <a:blip r:embed="rId3">
            <a:alphaModFix/>
          </a:blip>
          <a:srcRect l="11352" t="15593" r="38634" b="9258"/>
          <a:stretch/>
        </p:blipFill>
        <p:spPr>
          <a:xfrm flipH="1">
            <a:off x="4572001" y="859350"/>
            <a:ext cx="3424800" cy="3424800"/>
          </a:xfrm>
          <a:prstGeom prst="ellipse">
            <a:avLst/>
          </a:prstGeom>
          <a:noFill/>
          <a:ln w="9525" cap="flat" cmpd="sng">
            <a:solidFill>
              <a:schemeClr val="dk1"/>
            </a:solidFill>
            <a:prstDash val="solid"/>
            <a:round/>
            <a:headEnd type="none" w="sm" len="sm"/>
            <a:tailEnd type="none" w="sm" len="sm"/>
          </a:ln>
        </p:spPr>
      </p:pic>
      <p:pic>
        <p:nvPicPr>
          <p:cNvPr id="3" name="Picture 2">
            <a:extLst>
              <a:ext uri="{FF2B5EF4-FFF2-40B4-BE49-F238E27FC236}">
                <a16:creationId xmlns:a16="http://schemas.microsoft.com/office/drawing/2014/main" id="{B5201BC5-3CAB-31B6-0989-A53F21CFE9C1}"/>
              </a:ext>
            </a:extLst>
          </p:cNvPr>
          <p:cNvPicPr>
            <a:picLocks noChangeAspect="1"/>
          </p:cNvPicPr>
          <p:nvPr/>
        </p:nvPicPr>
        <p:blipFill>
          <a:blip r:embed="rId4"/>
          <a:stretch>
            <a:fillRect/>
          </a:stretch>
        </p:blipFill>
        <p:spPr>
          <a:xfrm>
            <a:off x="4572000" y="859350"/>
            <a:ext cx="3424801" cy="34247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IN" dirty="0"/>
              <a:t>Java Database Connectivity</a:t>
            </a:r>
            <a:endParaRPr dirty="0"/>
          </a:p>
        </p:txBody>
      </p:sp>
      <p:sp>
        <p:nvSpPr>
          <p:cNvPr id="791" name="Google Shape;791;p58"/>
          <p:cNvSpPr txBox="1">
            <a:spLocks noGrp="1"/>
          </p:cNvSpPr>
          <p:nvPr>
            <p:ph type="body" idx="1"/>
          </p:nvPr>
        </p:nvSpPr>
        <p:spPr>
          <a:xfrm>
            <a:off x="726675" y="2229925"/>
            <a:ext cx="5424600" cy="23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dk1"/>
                </a:solidFill>
                <a:latin typeface="Lato"/>
                <a:ea typeface="Lato"/>
                <a:cs typeface="Lato"/>
                <a:sym typeface="Lato"/>
              </a:rPr>
              <a:t>I</a:t>
            </a:r>
            <a:endParaRPr lang="en-US" sz="1600" dirty="0">
              <a:solidFill>
                <a:schemeClr val="dk1"/>
              </a:solidFill>
              <a:latin typeface="Lato"/>
              <a:ea typeface="Lato"/>
              <a:cs typeface="Lato"/>
              <a:sym typeface="Lato"/>
            </a:endParaRPr>
          </a:p>
        </p:txBody>
      </p:sp>
      <p:sp>
        <p:nvSpPr>
          <p:cNvPr id="792" name="Google Shape;792;p58"/>
          <p:cNvSpPr txBox="1"/>
          <p:nvPr/>
        </p:nvSpPr>
        <p:spPr>
          <a:xfrm>
            <a:off x="1301187" y="1399349"/>
            <a:ext cx="5076366" cy="3118407"/>
          </a:xfrm>
          <a:prstGeom prst="rect">
            <a:avLst/>
          </a:prstGeom>
          <a:noFill/>
          <a:ln>
            <a:noFill/>
          </a:ln>
        </p:spPr>
        <p:txBody>
          <a:bodyPr spcFirstLastPara="1" wrap="square" lIns="91425" tIns="91425" rIns="91425" bIns="91425" anchor="ctr" anchorCtr="0">
            <a:noAutofit/>
          </a:bodyPr>
          <a:lstStyle/>
          <a:p>
            <a:pPr marL="285750" indent="-285750" algn="just">
              <a:buFont typeface="Arial" panose="020B0604020202020204" pitchFamily="34" charset="0"/>
              <a:buChar char="•"/>
            </a:pPr>
            <a:r>
              <a:rPr lang="en-US" dirty="0">
                <a:solidFill>
                  <a:schemeClr val="tx1"/>
                </a:solidFill>
              </a:rPr>
              <a:t>Java provides a wide range of database connectivity options. These options include JDBC, ODBC, and SQLJ. These options make it easy to connect to a variety of databases and access data quickly and efficiently.</a:t>
            </a:r>
          </a:p>
          <a:p>
            <a:pPr marL="285750" indent="-285750" algn="just">
              <a:buFont typeface="Arial" panose="020B0604020202020204" pitchFamily="34" charset="0"/>
              <a:buChar char="•"/>
            </a:pPr>
            <a:endParaRPr lang="en-US" dirty="0">
              <a:solidFill>
                <a:schemeClr val="tx1"/>
              </a:solidFill>
            </a:endParaRPr>
          </a:p>
          <a:p>
            <a:pPr marL="285750" indent="-285750" algn="just">
              <a:buFont typeface="Arial" panose="020B0604020202020204" pitchFamily="34" charset="0"/>
              <a:buChar char="•"/>
            </a:pPr>
            <a:r>
              <a:rPr lang="en-US" dirty="0">
                <a:solidFill>
                  <a:schemeClr val="tx1"/>
                </a:solidFill>
              </a:rPr>
              <a:t>Java also provides a wide range of APIs for accessing and manipulating data. These APIs make it easy to develop applications that access and manipulate data quickly and efficiently.</a:t>
            </a:r>
          </a:p>
        </p:txBody>
      </p:sp>
      <p:grpSp>
        <p:nvGrpSpPr>
          <p:cNvPr id="793" name="Google Shape;793;p58"/>
          <p:cNvGrpSpPr/>
          <p:nvPr/>
        </p:nvGrpSpPr>
        <p:grpSpPr>
          <a:xfrm>
            <a:off x="6783117" y="1856460"/>
            <a:ext cx="1950000" cy="1950000"/>
            <a:chOff x="6480900" y="2406650"/>
            <a:chExt cx="1950000" cy="1950000"/>
          </a:xfrm>
        </p:grpSpPr>
        <p:sp>
          <p:nvSpPr>
            <p:cNvPr id="794" name="Google Shape;794;p58"/>
            <p:cNvSpPr/>
            <p:nvPr/>
          </p:nvSpPr>
          <p:spPr>
            <a:xfrm rot="-5400000">
              <a:off x="6480900" y="2406650"/>
              <a:ext cx="1950000" cy="1950000"/>
            </a:xfrm>
            <a:prstGeom prst="doubleWave">
              <a:avLst>
                <a:gd name="adj1" fmla="val 4932"/>
                <a:gd name="adj2" fmla="val 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8"/>
            <p:cNvSpPr/>
            <p:nvPr/>
          </p:nvSpPr>
          <p:spPr>
            <a:xfrm>
              <a:off x="6846400" y="2571750"/>
              <a:ext cx="677700" cy="6777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CC2B44-4D96-9023-7C38-86EC9F2178D3}"/>
              </a:ext>
            </a:extLst>
          </p:cNvPr>
          <p:cNvSpPr txBox="1"/>
          <p:nvPr/>
        </p:nvSpPr>
        <p:spPr>
          <a:xfrm>
            <a:off x="2255004" y="0"/>
            <a:ext cx="4928460" cy="646331"/>
          </a:xfrm>
          <a:prstGeom prst="rect">
            <a:avLst/>
          </a:prstGeom>
          <a:noFill/>
        </p:spPr>
        <p:txBody>
          <a:bodyPr wrap="square">
            <a:spAutoFit/>
          </a:bodyPr>
          <a:lstStyle/>
          <a:p>
            <a:r>
              <a:rPr lang="en-IN" sz="3600" dirty="0">
                <a:solidFill>
                  <a:schemeClr val="tx1"/>
                </a:solidFill>
                <a:latin typeface="Lexend Exa Medium" panose="020B0604020202020204" charset="0"/>
              </a:rPr>
              <a:t>Project Preview</a:t>
            </a:r>
          </a:p>
        </p:txBody>
      </p:sp>
      <p:pic>
        <p:nvPicPr>
          <p:cNvPr id="5" name="Picture 4">
            <a:extLst>
              <a:ext uri="{FF2B5EF4-FFF2-40B4-BE49-F238E27FC236}">
                <a16:creationId xmlns:a16="http://schemas.microsoft.com/office/drawing/2014/main" id="{480F4F5B-42A2-9EB1-27CB-5354422A8985}"/>
              </a:ext>
            </a:extLst>
          </p:cNvPr>
          <p:cNvPicPr>
            <a:picLocks noChangeAspect="1"/>
          </p:cNvPicPr>
          <p:nvPr/>
        </p:nvPicPr>
        <p:blipFill rotWithShape="1">
          <a:blip r:embed="rId3"/>
          <a:srcRect l="339" t="6478" r="1610" b="6591"/>
          <a:stretch/>
        </p:blipFill>
        <p:spPr>
          <a:xfrm>
            <a:off x="1182806" y="716072"/>
            <a:ext cx="7209528" cy="4049655"/>
          </a:xfrm>
          <a:prstGeom prst="rect">
            <a:avLst/>
          </a:prstGeom>
        </p:spPr>
      </p:pic>
      <p:cxnSp>
        <p:nvCxnSpPr>
          <p:cNvPr id="7" name="Straight Arrow Connector 6">
            <a:extLst>
              <a:ext uri="{FF2B5EF4-FFF2-40B4-BE49-F238E27FC236}">
                <a16:creationId xmlns:a16="http://schemas.microsoft.com/office/drawing/2014/main" id="{6D2FC5A0-6B46-0604-77A0-8BBD023A0458}"/>
              </a:ext>
            </a:extLst>
          </p:cNvPr>
          <p:cNvCxnSpPr>
            <a:cxnSpLocks/>
          </p:cNvCxnSpPr>
          <p:nvPr/>
        </p:nvCxnSpPr>
        <p:spPr>
          <a:xfrm flipV="1">
            <a:off x="2409986" y="4006311"/>
            <a:ext cx="449452" cy="2"/>
          </a:xfrm>
          <a:prstGeom prst="straightConnector1">
            <a:avLst/>
          </a:prstGeom>
          <a:ln>
            <a:solidFill>
              <a:schemeClr val="bg1"/>
            </a:solidFill>
            <a:tailEnd type="triangle"/>
          </a:ln>
        </p:spPr>
        <p:style>
          <a:lnRef idx="3">
            <a:schemeClr val="accent1"/>
          </a:lnRef>
          <a:fillRef idx="0">
            <a:schemeClr val="accent1"/>
          </a:fillRef>
          <a:effectRef idx="2">
            <a:schemeClr val="accent1"/>
          </a:effectRef>
          <a:fontRef idx="minor">
            <a:schemeClr val="tx1"/>
          </a:fontRef>
        </p:style>
      </p:cxnSp>
      <p:cxnSp>
        <p:nvCxnSpPr>
          <p:cNvPr id="8" name="Straight Arrow Connector 7">
            <a:extLst>
              <a:ext uri="{FF2B5EF4-FFF2-40B4-BE49-F238E27FC236}">
                <a16:creationId xmlns:a16="http://schemas.microsoft.com/office/drawing/2014/main" id="{63634CD2-5340-D031-946E-5E932484C09B}"/>
              </a:ext>
            </a:extLst>
          </p:cNvPr>
          <p:cNvCxnSpPr>
            <a:cxnSpLocks/>
          </p:cNvCxnSpPr>
          <p:nvPr/>
        </p:nvCxnSpPr>
        <p:spPr>
          <a:xfrm flipV="1">
            <a:off x="3330372" y="4087775"/>
            <a:ext cx="626274" cy="268676"/>
          </a:xfrm>
          <a:prstGeom prst="straightConnector1">
            <a:avLst/>
          </a:prstGeom>
          <a:ln>
            <a:solidFill>
              <a:schemeClr val="bg1"/>
            </a:solidFill>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C9F7DFD4-7269-00B9-41FC-93F8EB713A1D}"/>
              </a:ext>
            </a:extLst>
          </p:cNvPr>
          <p:cNvCxnSpPr>
            <a:cxnSpLocks/>
          </p:cNvCxnSpPr>
          <p:nvPr/>
        </p:nvCxnSpPr>
        <p:spPr>
          <a:xfrm flipV="1">
            <a:off x="5500492" y="4122546"/>
            <a:ext cx="0" cy="304882"/>
          </a:xfrm>
          <a:prstGeom prst="straightConnector1">
            <a:avLst/>
          </a:prstGeom>
          <a:ln>
            <a:solidFill>
              <a:schemeClr val="bg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F2312666-9624-2EA1-EE9F-71D9FFB8F3D5}"/>
              </a:ext>
            </a:extLst>
          </p:cNvPr>
          <p:cNvCxnSpPr>
            <a:cxnSpLocks/>
          </p:cNvCxnSpPr>
          <p:nvPr/>
        </p:nvCxnSpPr>
        <p:spPr>
          <a:xfrm flipH="1">
            <a:off x="6950990" y="4006313"/>
            <a:ext cx="550190" cy="38745"/>
          </a:xfrm>
          <a:prstGeom prst="straightConnector1">
            <a:avLst/>
          </a:prstGeom>
          <a:ln>
            <a:solidFill>
              <a:schemeClr val="bg1"/>
            </a:solidFill>
            <a:tailEnd type="triangle"/>
          </a:ln>
        </p:spPr>
        <p:style>
          <a:lnRef idx="3">
            <a:schemeClr val="accent1"/>
          </a:lnRef>
          <a:fillRef idx="0">
            <a:schemeClr val="accent1"/>
          </a:fillRef>
          <a:effectRef idx="2">
            <a:schemeClr val="accent1"/>
          </a:effectRef>
          <a:fontRef idx="minor">
            <a:schemeClr val="tx1"/>
          </a:fontRef>
        </p:style>
      </p:cxnSp>
      <p:sp>
        <p:nvSpPr>
          <p:cNvPr id="16" name="TextBox 15">
            <a:extLst>
              <a:ext uri="{FF2B5EF4-FFF2-40B4-BE49-F238E27FC236}">
                <a16:creationId xmlns:a16="http://schemas.microsoft.com/office/drawing/2014/main" id="{3CDD4A99-CE83-6C0C-3FED-D124CCDE9340}"/>
              </a:ext>
            </a:extLst>
          </p:cNvPr>
          <p:cNvSpPr txBox="1"/>
          <p:nvPr/>
        </p:nvSpPr>
        <p:spPr>
          <a:xfrm>
            <a:off x="1255361" y="3599327"/>
            <a:ext cx="1353288" cy="954107"/>
          </a:xfrm>
          <a:prstGeom prst="rect">
            <a:avLst/>
          </a:prstGeom>
          <a:noFill/>
        </p:spPr>
        <p:txBody>
          <a:bodyPr wrap="square" rtlCol="0">
            <a:spAutoFit/>
          </a:bodyPr>
          <a:lstStyle/>
          <a:p>
            <a:r>
              <a:rPr lang="en-IN" dirty="0"/>
              <a:t>This is the Admin Login </a:t>
            </a:r>
            <a:r>
              <a:rPr lang="en-IN" dirty="0" err="1"/>
              <a:t>Pannel</a:t>
            </a:r>
            <a:r>
              <a:rPr lang="en-IN" dirty="0"/>
              <a:t> Input Button</a:t>
            </a:r>
          </a:p>
        </p:txBody>
      </p:sp>
      <p:sp>
        <p:nvSpPr>
          <p:cNvPr id="19" name="TextBox 18">
            <a:extLst>
              <a:ext uri="{FF2B5EF4-FFF2-40B4-BE49-F238E27FC236}">
                <a16:creationId xmlns:a16="http://schemas.microsoft.com/office/drawing/2014/main" id="{A57E0040-6537-271C-910D-C34E5E16B9D4}"/>
              </a:ext>
            </a:extLst>
          </p:cNvPr>
          <p:cNvSpPr txBox="1"/>
          <p:nvPr/>
        </p:nvSpPr>
        <p:spPr>
          <a:xfrm>
            <a:off x="2324745" y="4291824"/>
            <a:ext cx="2750947" cy="523220"/>
          </a:xfrm>
          <a:prstGeom prst="rect">
            <a:avLst/>
          </a:prstGeom>
          <a:noFill/>
        </p:spPr>
        <p:txBody>
          <a:bodyPr wrap="square">
            <a:spAutoFit/>
          </a:bodyPr>
          <a:lstStyle/>
          <a:p>
            <a:r>
              <a:rPr lang="en-IN" dirty="0"/>
              <a:t>This is the Receptionist Login </a:t>
            </a:r>
            <a:r>
              <a:rPr lang="en-IN" dirty="0" err="1"/>
              <a:t>Pannel</a:t>
            </a:r>
            <a:r>
              <a:rPr lang="en-IN" dirty="0"/>
              <a:t> Input Button</a:t>
            </a:r>
          </a:p>
        </p:txBody>
      </p:sp>
      <p:sp>
        <p:nvSpPr>
          <p:cNvPr id="23" name="TextBox 22">
            <a:extLst>
              <a:ext uri="{FF2B5EF4-FFF2-40B4-BE49-F238E27FC236}">
                <a16:creationId xmlns:a16="http://schemas.microsoft.com/office/drawing/2014/main" id="{B6B1CC9A-5313-1B32-FDBB-AE32B4DBC88C}"/>
              </a:ext>
            </a:extLst>
          </p:cNvPr>
          <p:cNvSpPr txBox="1"/>
          <p:nvPr/>
        </p:nvSpPr>
        <p:spPr>
          <a:xfrm>
            <a:off x="4885142" y="4291824"/>
            <a:ext cx="2479728" cy="523220"/>
          </a:xfrm>
          <a:prstGeom prst="rect">
            <a:avLst/>
          </a:prstGeom>
          <a:noFill/>
        </p:spPr>
        <p:txBody>
          <a:bodyPr wrap="square">
            <a:spAutoFit/>
          </a:bodyPr>
          <a:lstStyle/>
          <a:p>
            <a:r>
              <a:rPr lang="en-IN" dirty="0"/>
              <a:t>This is the  Doctor’s Login </a:t>
            </a:r>
            <a:r>
              <a:rPr lang="en-IN" dirty="0" err="1"/>
              <a:t>Pannel</a:t>
            </a:r>
            <a:r>
              <a:rPr lang="en-IN" dirty="0"/>
              <a:t> Input Button</a:t>
            </a:r>
          </a:p>
        </p:txBody>
      </p:sp>
      <p:sp>
        <p:nvSpPr>
          <p:cNvPr id="25" name="TextBox 24">
            <a:extLst>
              <a:ext uri="{FF2B5EF4-FFF2-40B4-BE49-F238E27FC236}">
                <a16:creationId xmlns:a16="http://schemas.microsoft.com/office/drawing/2014/main" id="{A85C20E4-A1DC-B568-8D9C-D4DA32F75027}"/>
              </a:ext>
            </a:extLst>
          </p:cNvPr>
          <p:cNvSpPr txBox="1"/>
          <p:nvPr/>
        </p:nvSpPr>
        <p:spPr>
          <a:xfrm>
            <a:off x="7429150" y="3352560"/>
            <a:ext cx="1015138" cy="1384995"/>
          </a:xfrm>
          <a:prstGeom prst="rect">
            <a:avLst/>
          </a:prstGeom>
          <a:noFill/>
        </p:spPr>
        <p:txBody>
          <a:bodyPr wrap="square">
            <a:spAutoFit/>
          </a:bodyPr>
          <a:lstStyle/>
          <a:p>
            <a:r>
              <a:rPr lang="en-IN" dirty="0"/>
              <a:t>This is the Admin Pharmacy </a:t>
            </a:r>
            <a:r>
              <a:rPr lang="en-IN" dirty="0" err="1"/>
              <a:t>Pannel</a:t>
            </a:r>
            <a:r>
              <a:rPr lang="en-IN" dirty="0"/>
              <a:t> Input Button</a:t>
            </a:r>
          </a:p>
        </p:txBody>
      </p:sp>
    </p:spTree>
    <p:extLst>
      <p:ext uri="{BB962C8B-B14F-4D97-AF65-F5344CB8AC3E}">
        <p14:creationId xmlns:p14="http://schemas.microsoft.com/office/powerpoint/2010/main" val="23157471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theme/theme1.xml><?xml version="1.0" encoding="utf-8"?>
<a:theme xmlns:a="http://schemas.openxmlformats.org/drawingml/2006/main" name="Trauma &amp; Emergency Center by Slidesgo">
  <a:themeElements>
    <a:clrScheme name="Simple Light">
      <a:dk1>
        <a:srgbClr val="FFFFFF"/>
      </a:dk1>
      <a:lt1>
        <a:srgbClr val="000000"/>
      </a:lt1>
      <a:dk2>
        <a:srgbClr val="CCCCCC"/>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648</Words>
  <Application>Microsoft Office PowerPoint</Application>
  <PresentationFormat>On-screen Show (16:9)</PresentationFormat>
  <Paragraphs>52</Paragraphs>
  <Slides>17</Slides>
  <Notes>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Roboto Condensed Light</vt:lpstr>
      <vt:lpstr>Segoe UI Variable Small</vt:lpstr>
      <vt:lpstr>Palanquin Dark</vt:lpstr>
      <vt:lpstr>Wingdings</vt:lpstr>
      <vt:lpstr>Lexend Exa Medium</vt:lpstr>
      <vt:lpstr>Lexend Exa</vt:lpstr>
      <vt:lpstr>Segoe UI Variable Display Semib</vt:lpstr>
      <vt:lpstr>Segoe UI</vt:lpstr>
      <vt:lpstr>Lato</vt:lpstr>
      <vt:lpstr>clcicgqyw0002obe2xroteu2c</vt:lpstr>
      <vt:lpstr>Arial</vt:lpstr>
      <vt:lpstr>Trauma &amp; Emergency Center by Slidesgo</vt:lpstr>
      <vt:lpstr>Hospital Management System Using java  Represent by Ajinkya Satkar</vt:lpstr>
      <vt:lpstr>Introduction</vt:lpstr>
      <vt:lpstr>Benefits of Using Java for Hospital Management System</vt:lpstr>
      <vt:lpstr>PowerPoint Presentation</vt:lpstr>
      <vt:lpstr>Features of Hospital Management System Using Java </vt:lpstr>
      <vt:lpstr>Java Development Tools</vt:lpstr>
      <vt:lpstr>Java Security</vt:lpstr>
      <vt:lpstr>Java Database Connectivity</vt:lpstr>
      <vt:lpstr>PowerPoint Presentation</vt:lpstr>
      <vt:lpstr>PowerPoint Presentation</vt:lpstr>
      <vt:lpstr>PowerPoint Presentation</vt:lpstr>
      <vt:lpstr>PowerPoint Presentation</vt:lpstr>
      <vt:lpstr>PowerPoint Presentation</vt:lpstr>
      <vt:lpstr>Features in Admin  Panel</vt:lpstr>
      <vt:lpstr>Features in Receptionist  Panel</vt:lpstr>
      <vt:lpstr>Features in Doctor  Panel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 Using java  Represent by Ajinkya Satkar</dc:title>
  <cp:lastModifiedBy>Ajinkya Satkar</cp:lastModifiedBy>
  <cp:revision>4</cp:revision>
  <dcterms:modified xsi:type="dcterms:W3CDTF">2023-03-17T04:52:02Z</dcterms:modified>
</cp:coreProperties>
</file>